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51"/>
  </p:notesMasterIdLst>
  <p:sldIdLst>
    <p:sldId id="260" r:id="rId2"/>
    <p:sldId id="261" r:id="rId3"/>
    <p:sldId id="334" r:id="rId4"/>
    <p:sldId id="278" r:id="rId5"/>
    <p:sldId id="294" r:id="rId6"/>
    <p:sldId id="266" r:id="rId7"/>
    <p:sldId id="279" r:id="rId8"/>
    <p:sldId id="282" r:id="rId9"/>
    <p:sldId id="333" r:id="rId10"/>
    <p:sldId id="402" r:id="rId11"/>
    <p:sldId id="403" r:id="rId12"/>
    <p:sldId id="404" r:id="rId13"/>
    <p:sldId id="405" r:id="rId14"/>
    <p:sldId id="406" r:id="rId15"/>
    <p:sldId id="407" r:id="rId16"/>
    <p:sldId id="386" r:id="rId17"/>
    <p:sldId id="291" r:id="rId18"/>
    <p:sldId id="271" r:id="rId19"/>
    <p:sldId id="272" r:id="rId20"/>
    <p:sldId id="292" r:id="rId21"/>
    <p:sldId id="296" r:id="rId22"/>
    <p:sldId id="297" r:id="rId23"/>
    <p:sldId id="393" r:id="rId24"/>
    <p:sldId id="394" r:id="rId25"/>
    <p:sldId id="372" r:id="rId26"/>
    <p:sldId id="298" r:id="rId27"/>
    <p:sldId id="408" r:id="rId28"/>
    <p:sldId id="373" r:id="rId29"/>
    <p:sldId id="382" r:id="rId30"/>
    <p:sldId id="374" r:id="rId31"/>
    <p:sldId id="324" r:id="rId32"/>
    <p:sldId id="325" r:id="rId33"/>
    <p:sldId id="409" r:id="rId34"/>
    <p:sldId id="410" r:id="rId35"/>
    <p:sldId id="411" r:id="rId36"/>
    <p:sldId id="412" r:id="rId37"/>
    <p:sldId id="413" r:id="rId38"/>
    <p:sldId id="414" r:id="rId39"/>
    <p:sldId id="415" r:id="rId40"/>
    <p:sldId id="416" r:id="rId41"/>
    <p:sldId id="422" r:id="rId42"/>
    <p:sldId id="417" r:id="rId43"/>
    <p:sldId id="418" r:id="rId44"/>
    <p:sldId id="419" r:id="rId45"/>
    <p:sldId id="328" r:id="rId46"/>
    <p:sldId id="329" r:id="rId47"/>
    <p:sldId id="420" r:id="rId48"/>
    <p:sldId id="421" r:id="rId49"/>
    <p:sldId id="330"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1" d="100"/>
          <a:sy n="161" d="100"/>
        </p:scale>
        <p:origin x="177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[prelimcodpops2000-2024.xlsx]Sheet1!PivotTable1</c:name>
    <c:fmtId val="49"/>
  </c:pivotSource>
  <c:chart>
    <c:title>
      <c:tx>
        <c:rich>
          <a:bodyPr/>
          <a:lstStyle/>
          <a:p>
            <a:pPr>
              <a:defRPr/>
            </a:pPr>
            <a:r>
              <a:rPr lang="en-US"/>
              <a:t>Pacific cod abundance 2001–2025</a:t>
            </a:r>
          </a:p>
        </c:rich>
      </c:tx>
      <c:layout>
        <c:manualLayout>
          <c:xMode val="edge"/>
          <c:yMode val="edge"/>
          <c:x val="0.26284281963616751"/>
          <c:y val="3.9164706795959729E-2"/>
        </c:manualLayout>
      </c:layout>
      <c:overlay val="1"/>
    </c:title>
    <c:autoTitleDeleted val="0"/>
    <c:pivotFmts>
      <c:pivotFmt>
        <c:idx val="0"/>
        <c:spPr>
          <a:solidFill>
            <a:srgbClr val="FFCC00"/>
          </a:solidFill>
        </c:spPr>
        <c:marker>
          <c:symbol val="none"/>
        </c:marker>
        <c:dLbl>
          <c:idx val="0"/>
          <c:delete val="1"/>
          <c:extLst>
            <c:ext xmlns:c15="http://schemas.microsoft.com/office/drawing/2012/chart" uri="{CE6537A1-D6FC-4f65-9D91-7224C49458BB}"/>
          </c:extLst>
        </c:dLbl>
      </c:pivotFmt>
      <c:pivotFmt>
        <c:idx val="1"/>
        <c:spPr>
          <a:solidFill>
            <a:schemeClr val="bg1">
              <a:lumMod val="65000"/>
            </a:schemeClr>
          </a:solidFill>
        </c:spPr>
        <c:marker>
          <c:symbol val="none"/>
        </c:marker>
        <c:dLbl>
          <c:idx val="0"/>
          <c:delete val="1"/>
          <c:extLst>
            <c:ext xmlns:c15="http://schemas.microsoft.com/office/drawing/2012/chart" uri="{CE6537A1-D6FC-4f65-9D91-7224C49458BB}"/>
          </c:extLst>
        </c:dLbl>
      </c:pivotFmt>
      <c:pivotFmt>
        <c:idx val="2"/>
        <c:spPr>
          <a:solidFill>
            <a:schemeClr val="accent1"/>
          </a:solidFill>
        </c:spPr>
        <c:marker>
          <c:symbol val="none"/>
        </c:marker>
        <c:dLbl>
          <c:idx val="0"/>
          <c:delete val="1"/>
          <c:extLst>
            <c:ext xmlns:c15="http://schemas.microsoft.com/office/drawing/2012/chart" uri="{CE6537A1-D6FC-4f65-9D91-7224C49458BB}"/>
          </c:extLst>
        </c:dLbl>
      </c:pivotFmt>
      <c:pivotFmt>
        <c:idx val="3"/>
        <c:spPr>
          <a:solidFill>
            <a:schemeClr val="accent6">
              <a:lumMod val="75000"/>
            </a:schemeClr>
          </a:solidFill>
        </c:spPr>
        <c:marker>
          <c:symbol val="none"/>
        </c:marker>
        <c:dLbl>
          <c:idx val="0"/>
          <c:delete val="1"/>
          <c:extLst>
            <c:ext xmlns:c15="http://schemas.microsoft.com/office/drawing/2012/chart" uri="{CE6537A1-D6FC-4f65-9D91-7224C49458BB}"/>
          </c:extLst>
        </c:dLbl>
      </c:pivotFmt>
      <c:pivotFmt>
        <c:idx val="4"/>
        <c:marker>
          <c:symbol val="none"/>
        </c:marker>
        <c:dLbl>
          <c:idx val="0"/>
          <c:delete val="1"/>
          <c:extLst>
            <c:ext xmlns:c15="http://schemas.microsoft.com/office/drawing/2012/chart" uri="{CE6537A1-D6FC-4f65-9D91-7224C49458BB}"/>
          </c:extLst>
        </c:dLbl>
      </c:pivotFmt>
      <c:pivotFmt>
        <c:idx val="5"/>
        <c:marker>
          <c:symbol val="none"/>
        </c:marker>
        <c:dLbl>
          <c:idx val="0"/>
          <c:delete val="1"/>
          <c:extLst>
            <c:ext xmlns:c15="http://schemas.microsoft.com/office/drawing/2012/chart" uri="{CE6537A1-D6FC-4f65-9D91-7224C49458BB}"/>
          </c:extLst>
        </c:dLbl>
      </c:pivotFmt>
      <c:pivotFmt>
        <c:idx val="6"/>
        <c:marker>
          <c:symbol val="none"/>
        </c:marker>
        <c:dLbl>
          <c:idx val="0"/>
          <c:delete val="1"/>
          <c:extLst>
            <c:ext xmlns:c15="http://schemas.microsoft.com/office/drawing/2012/chart" uri="{CE6537A1-D6FC-4f65-9D91-7224C49458BB}"/>
          </c:extLst>
        </c:dLbl>
      </c:pivotFmt>
      <c:pivotFmt>
        <c:idx val="7"/>
        <c:marker>
          <c:symbol val="none"/>
        </c:marker>
        <c:dLbl>
          <c:idx val="0"/>
          <c:delete val="1"/>
          <c:extLst>
            <c:ext xmlns:c15="http://schemas.microsoft.com/office/drawing/2012/chart" uri="{CE6537A1-D6FC-4f65-9D91-7224C49458BB}"/>
          </c:extLst>
        </c:dLbl>
      </c:pivotFmt>
      <c:pivotFmt>
        <c:idx val="8"/>
        <c:marker>
          <c:symbol val="none"/>
        </c:marker>
        <c:dLbl>
          <c:idx val="0"/>
          <c:delete val="1"/>
          <c:extLst>
            <c:ext xmlns:c15="http://schemas.microsoft.com/office/drawing/2012/chart" uri="{CE6537A1-D6FC-4f65-9D91-7224C49458BB}"/>
          </c:extLst>
        </c:dLbl>
      </c:pivotFmt>
      <c:pivotFmt>
        <c:idx val="9"/>
        <c:spPr>
          <a:solidFill>
            <a:schemeClr val="accent1"/>
          </a:solidFill>
        </c:spPr>
        <c:marker>
          <c:symbol val="none"/>
        </c:marker>
        <c:dLbl>
          <c:idx val="0"/>
          <c:delete val="1"/>
          <c:extLst>
            <c:ext xmlns:c15="http://schemas.microsoft.com/office/drawing/2012/chart" uri="{CE6537A1-D6FC-4f65-9D91-7224C49458BB}"/>
          </c:extLst>
        </c:dLbl>
      </c:pivotFmt>
      <c:pivotFmt>
        <c:idx val="10"/>
        <c:spPr>
          <a:solidFill>
            <a:schemeClr val="accent6">
              <a:lumMod val="75000"/>
            </a:schemeClr>
          </a:solidFill>
        </c:spPr>
        <c:marker>
          <c:symbol val="none"/>
        </c:marker>
        <c:dLbl>
          <c:idx val="0"/>
          <c:delete val="1"/>
          <c:extLst>
            <c:ext xmlns:c15="http://schemas.microsoft.com/office/drawing/2012/chart" uri="{CE6537A1-D6FC-4f65-9D91-7224C49458BB}"/>
          </c:extLst>
        </c:dLbl>
      </c:pivotFmt>
      <c:pivotFmt>
        <c:idx val="11"/>
        <c:spPr>
          <a:solidFill>
            <a:srgbClr val="FFCC00"/>
          </a:solidFill>
        </c:spPr>
        <c:marker>
          <c:symbol val="none"/>
        </c:marker>
        <c:dLbl>
          <c:idx val="0"/>
          <c:delete val="1"/>
          <c:extLst>
            <c:ext xmlns:c15="http://schemas.microsoft.com/office/drawing/2012/chart" uri="{CE6537A1-D6FC-4f65-9D91-7224C49458BB}"/>
          </c:extLst>
        </c:dLbl>
      </c:pivotFmt>
      <c:pivotFmt>
        <c:idx val="12"/>
        <c:spPr>
          <a:solidFill>
            <a:schemeClr val="bg1">
              <a:lumMod val="65000"/>
            </a:schemeClr>
          </a:solidFill>
        </c:spPr>
        <c:marker>
          <c:symbol val="none"/>
        </c:marker>
        <c:dLbl>
          <c:idx val="0"/>
          <c:delete val="1"/>
          <c:extLst>
            <c:ext xmlns:c15="http://schemas.microsoft.com/office/drawing/2012/chart" uri="{CE6537A1-D6FC-4f65-9D91-7224C49458BB}"/>
          </c:extLst>
        </c:dLbl>
      </c:pivotFmt>
      <c:pivotFmt>
        <c:idx val="13"/>
        <c:spPr>
          <a:solidFill>
            <a:schemeClr val="accent1"/>
          </a:solidFill>
        </c:spPr>
        <c:marker>
          <c:symbol val="none"/>
        </c:marker>
        <c:dLbl>
          <c:idx val="0"/>
          <c:delete val="1"/>
          <c:extLst>
            <c:ext xmlns:c15="http://schemas.microsoft.com/office/drawing/2012/chart" uri="{CE6537A1-D6FC-4f65-9D91-7224C49458BB}"/>
          </c:extLst>
        </c:dLbl>
      </c:pivotFmt>
      <c:pivotFmt>
        <c:idx val="14"/>
        <c:spPr>
          <a:solidFill>
            <a:schemeClr val="accent6">
              <a:lumMod val="75000"/>
            </a:schemeClr>
          </a:solidFill>
        </c:spPr>
        <c:marker>
          <c:symbol val="none"/>
        </c:marker>
        <c:dLbl>
          <c:idx val="0"/>
          <c:delete val="1"/>
          <c:extLst>
            <c:ext xmlns:c15="http://schemas.microsoft.com/office/drawing/2012/chart" uri="{CE6537A1-D6FC-4f65-9D91-7224C49458BB}"/>
          </c:extLst>
        </c:dLbl>
      </c:pivotFmt>
      <c:pivotFmt>
        <c:idx val="15"/>
        <c:spPr>
          <a:solidFill>
            <a:srgbClr val="FFCC00"/>
          </a:solidFill>
        </c:spPr>
        <c:marker>
          <c:symbol val="none"/>
        </c:marker>
        <c:dLbl>
          <c:idx val="0"/>
          <c:delete val="1"/>
          <c:extLst>
            <c:ext xmlns:c15="http://schemas.microsoft.com/office/drawing/2012/chart" uri="{CE6537A1-D6FC-4f65-9D91-7224C49458BB}"/>
          </c:extLst>
        </c:dLbl>
      </c:pivotFmt>
      <c:pivotFmt>
        <c:idx val="16"/>
        <c:spPr>
          <a:solidFill>
            <a:schemeClr val="bg1">
              <a:lumMod val="65000"/>
            </a:schemeClr>
          </a:solidFill>
        </c:spPr>
        <c:marker>
          <c:symbol val="none"/>
        </c:marker>
        <c:dLbl>
          <c:idx val="0"/>
          <c:delete val="1"/>
          <c:extLst>
            <c:ext xmlns:c15="http://schemas.microsoft.com/office/drawing/2012/chart" uri="{CE6537A1-D6FC-4f65-9D91-7224C49458BB}"/>
          </c:extLst>
        </c:dLbl>
      </c:pivotFmt>
    </c:pivotFmts>
    <c:plotArea>
      <c:layout>
        <c:manualLayout>
          <c:layoutTarget val="inner"/>
          <c:xMode val="edge"/>
          <c:yMode val="edge"/>
          <c:x val="0.12496257069978929"/>
          <c:y val="5.1400554097404488E-2"/>
          <c:w val="0.84920535901322192"/>
          <c:h val="0.82598594794634628"/>
        </c:manualLayout>
      </c:layout>
      <c:barChart>
        <c:barDir val="col"/>
        <c:grouping val="stacked"/>
        <c:varyColors val="0"/>
        <c:ser>
          <c:idx val="0"/>
          <c:order val="0"/>
          <c:tx>
            <c:strRef>
              <c:f>Sheet1!$B$3:$B$4</c:f>
              <c:strCache>
                <c:ptCount val="1"/>
                <c:pt idx="0">
                  <c:v>Kodiak</c:v>
                </c:pt>
              </c:strCache>
            </c:strRef>
          </c:tx>
          <c:spPr>
            <a:solidFill>
              <a:schemeClr val="accent1"/>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Sheet1!$B$5:$B$30</c:f>
              <c:numCache>
                <c:formatCode>General</c:formatCode>
                <c:ptCount val="25"/>
                <c:pt idx="0">
                  <c:v>12270</c:v>
                </c:pt>
                <c:pt idx="1">
                  <c:v>29701</c:v>
                </c:pt>
                <c:pt idx="2">
                  <c:v>23217</c:v>
                </c:pt>
                <c:pt idx="3">
                  <c:v>18075</c:v>
                </c:pt>
                <c:pt idx="4">
                  <c:v>9060</c:v>
                </c:pt>
                <c:pt idx="5">
                  <c:v>6846</c:v>
                </c:pt>
                <c:pt idx="6">
                  <c:v>9871</c:v>
                </c:pt>
                <c:pt idx="7">
                  <c:v>13078</c:v>
                </c:pt>
                <c:pt idx="8">
                  <c:v>14727</c:v>
                </c:pt>
                <c:pt idx="9">
                  <c:v>19311</c:v>
                </c:pt>
                <c:pt idx="10">
                  <c:v>11552</c:v>
                </c:pt>
                <c:pt idx="11">
                  <c:v>11547</c:v>
                </c:pt>
                <c:pt idx="12">
                  <c:v>16961</c:v>
                </c:pt>
                <c:pt idx="13">
                  <c:v>19446</c:v>
                </c:pt>
                <c:pt idx="14">
                  <c:v>6319</c:v>
                </c:pt>
                <c:pt idx="15">
                  <c:v>3916</c:v>
                </c:pt>
                <c:pt idx="16">
                  <c:v>4712</c:v>
                </c:pt>
                <c:pt idx="17">
                  <c:v>4152</c:v>
                </c:pt>
                <c:pt idx="18">
                  <c:v>5812</c:v>
                </c:pt>
                <c:pt idx="19">
                  <c:v>7620</c:v>
                </c:pt>
                <c:pt idx="20">
                  <c:v>4013</c:v>
                </c:pt>
                <c:pt idx="21">
                  <c:v>5310</c:v>
                </c:pt>
                <c:pt idx="22">
                  <c:v>6582</c:v>
                </c:pt>
                <c:pt idx="23">
                  <c:v>11038</c:v>
                </c:pt>
                <c:pt idx="24">
                  <c:v>8630</c:v>
                </c:pt>
              </c:numCache>
            </c:numRef>
          </c:val>
          <c:extLst>
            <c:ext xmlns:c16="http://schemas.microsoft.com/office/drawing/2014/chart" uri="{C3380CC4-5D6E-409C-BE32-E72D297353CC}">
              <c16:uniqueId val="{00000000-EF77-4725-89E2-CF5C763E74F8}"/>
            </c:ext>
          </c:extLst>
        </c:ser>
        <c:ser>
          <c:idx val="1"/>
          <c:order val="1"/>
          <c:tx>
            <c:strRef>
              <c:f>Sheet1!$C$3:$C$4</c:f>
              <c:strCache>
                <c:ptCount val="1"/>
                <c:pt idx="0">
                  <c:v>South Peninsula</c:v>
                </c:pt>
              </c:strCache>
            </c:strRef>
          </c:tx>
          <c:spPr>
            <a:solidFill>
              <a:schemeClr val="accent6">
                <a:lumMod val="75000"/>
              </a:schemeClr>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Sheet1!$C$5:$C$30</c:f>
              <c:numCache>
                <c:formatCode>General</c:formatCode>
                <c:ptCount val="25"/>
                <c:pt idx="0">
                  <c:v>3600</c:v>
                </c:pt>
                <c:pt idx="1">
                  <c:v>6207</c:v>
                </c:pt>
                <c:pt idx="2">
                  <c:v>3602</c:v>
                </c:pt>
                <c:pt idx="3">
                  <c:v>6074</c:v>
                </c:pt>
                <c:pt idx="4">
                  <c:v>2860</c:v>
                </c:pt>
                <c:pt idx="5">
                  <c:v>3172</c:v>
                </c:pt>
                <c:pt idx="6">
                  <c:v>4937</c:v>
                </c:pt>
                <c:pt idx="7">
                  <c:v>5482</c:v>
                </c:pt>
                <c:pt idx="8">
                  <c:v>4683</c:v>
                </c:pt>
                <c:pt idx="9">
                  <c:v>4906</c:v>
                </c:pt>
                <c:pt idx="10">
                  <c:v>13171</c:v>
                </c:pt>
                <c:pt idx="11">
                  <c:v>13913</c:v>
                </c:pt>
                <c:pt idx="12">
                  <c:v>7681</c:v>
                </c:pt>
                <c:pt idx="13">
                  <c:v>4807</c:v>
                </c:pt>
                <c:pt idx="14">
                  <c:v>4383</c:v>
                </c:pt>
                <c:pt idx="15">
                  <c:v>3609</c:v>
                </c:pt>
                <c:pt idx="16">
                  <c:v>4866</c:v>
                </c:pt>
                <c:pt idx="17">
                  <c:v>2281</c:v>
                </c:pt>
                <c:pt idx="18">
                  <c:v>2038</c:v>
                </c:pt>
                <c:pt idx="19">
                  <c:v>3381</c:v>
                </c:pt>
                <c:pt idx="20">
                  <c:v>2941</c:v>
                </c:pt>
                <c:pt idx="21">
                  <c:v>2338</c:v>
                </c:pt>
                <c:pt idx="22">
                  <c:v>2427</c:v>
                </c:pt>
                <c:pt idx="23">
                  <c:v>4030</c:v>
                </c:pt>
                <c:pt idx="24">
                  <c:v>5816</c:v>
                </c:pt>
              </c:numCache>
            </c:numRef>
          </c:val>
          <c:extLst>
            <c:ext xmlns:c16="http://schemas.microsoft.com/office/drawing/2014/chart" uri="{C3380CC4-5D6E-409C-BE32-E72D297353CC}">
              <c16:uniqueId val="{00000001-EF77-4725-89E2-CF5C763E74F8}"/>
            </c:ext>
          </c:extLst>
        </c:ser>
        <c:ser>
          <c:idx val="2"/>
          <c:order val="2"/>
          <c:tx>
            <c:strRef>
              <c:f>Sheet1!$D$3:$D$4</c:f>
              <c:strCache>
                <c:ptCount val="1"/>
                <c:pt idx="0">
                  <c:v>Chignik</c:v>
                </c:pt>
              </c:strCache>
            </c:strRef>
          </c:tx>
          <c:spPr>
            <a:solidFill>
              <a:srgbClr val="FFCC00"/>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Sheet1!$D$5:$D$30</c:f>
              <c:numCache>
                <c:formatCode>General</c:formatCode>
                <c:ptCount val="25"/>
                <c:pt idx="0">
                  <c:v>1758</c:v>
                </c:pt>
                <c:pt idx="1">
                  <c:v>1923</c:v>
                </c:pt>
                <c:pt idx="2">
                  <c:v>335</c:v>
                </c:pt>
                <c:pt idx="3">
                  <c:v>795</c:v>
                </c:pt>
                <c:pt idx="4">
                  <c:v>363</c:v>
                </c:pt>
                <c:pt idx="5">
                  <c:v>600</c:v>
                </c:pt>
                <c:pt idx="6">
                  <c:v>927</c:v>
                </c:pt>
                <c:pt idx="7">
                  <c:v>3104</c:v>
                </c:pt>
                <c:pt idx="8">
                  <c:v>6539</c:v>
                </c:pt>
                <c:pt idx="9">
                  <c:v>2049</c:v>
                </c:pt>
                <c:pt idx="10">
                  <c:v>2692</c:v>
                </c:pt>
                <c:pt idx="11">
                  <c:v>3556</c:v>
                </c:pt>
                <c:pt idx="12">
                  <c:v>3320</c:v>
                </c:pt>
                <c:pt idx="13">
                  <c:v>2911</c:v>
                </c:pt>
                <c:pt idx="14">
                  <c:v>1103</c:v>
                </c:pt>
                <c:pt idx="15">
                  <c:v>566</c:v>
                </c:pt>
                <c:pt idx="16">
                  <c:v>921</c:v>
                </c:pt>
                <c:pt idx="17">
                  <c:v>1661</c:v>
                </c:pt>
                <c:pt idx="18">
                  <c:v>640</c:v>
                </c:pt>
                <c:pt idx="19">
                  <c:v>926</c:v>
                </c:pt>
                <c:pt idx="20">
                  <c:v>554</c:v>
                </c:pt>
                <c:pt idx="21">
                  <c:v>929</c:v>
                </c:pt>
                <c:pt idx="22">
                  <c:v>2092</c:v>
                </c:pt>
                <c:pt idx="23">
                  <c:v>1098</c:v>
                </c:pt>
                <c:pt idx="24">
                  <c:v>1902</c:v>
                </c:pt>
              </c:numCache>
            </c:numRef>
          </c:val>
          <c:extLst>
            <c:ext xmlns:c16="http://schemas.microsoft.com/office/drawing/2014/chart" uri="{C3380CC4-5D6E-409C-BE32-E72D297353CC}">
              <c16:uniqueId val="{00000002-EF77-4725-89E2-CF5C763E74F8}"/>
            </c:ext>
          </c:extLst>
        </c:ser>
        <c:ser>
          <c:idx val="3"/>
          <c:order val="3"/>
          <c:tx>
            <c:strRef>
              <c:f>Sheet1!$E$3:$E$4</c:f>
              <c:strCache>
                <c:ptCount val="1"/>
                <c:pt idx="0">
                  <c:v>Eastern Aleutian</c:v>
                </c:pt>
              </c:strCache>
            </c:strRef>
          </c:tx>
          <c:spPr>
            <a:solidFill>
              <a:schemeClr val="bg1">
                <a:lumMod val="65000"/>
              </a:schemeClr>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Sheet1!$E$5:$E$30</c:f>
              <c:numCache>
                <c:formatCode>General</c:formatCode>
                <c:ptCount val="25"/>
                <c:pt idx="2">
                  <c:v>822</c:v>
                </c:pt>
                <c:pt idx="3">
                  <c:v>526</c:v>
                </c:pt>
                <c:pt idx="4">
                  <c:v>515</c:v>
                </c:pt>
                <c:pt idx="5">
                  <c:v>587</c:v>
                </c:pt>
                <c:pt idx="6">
                  <c:v>453</c:v>
                </c:pt>
                <c:pt idx="7">
                  <c:v>455</c:v>
                </c:pt>
                <c:pt idx="8">
                  <c:v>601</c:v>
                </c:pt>
                <c:pt idx="9">
                  <c:v>802</c:v>
                </c:pt>
                <c:pt idx="10">
                  <c:v>866</c:v>
                </c:pt>
                <c:pt idx="11">
                  <c:v>1561</c:v>
                </c:pt>
                <c:pt idx="12">
                  <c:v>674</c:v>
                </c:pt>
                <c:pt idx="13">
                  <c:v>1196</c:v>
                </c:pt>
                <c:pt idx="14">
                  <c:v>1315</c:v>
                </c:pt>
                <c:pt idx="15">
                  <c:v>863</c:v>
                </c:pt>
                <c:pt idx="16">
                  <c:v>1313</c:v>
                </c:pt>
                <c:pt idx="17">
                  <c:v>567</c:v>
                </c:pt>
                <c:pt idx="18">
                  <c:v>309</c:v>
                </c:pt>
                <c:pt idx="20">
                  <c:v>437</c:v>
                </c:pt>
                <c:pt idx="21">
                  <c:v>1109</c:v>
                </c:pt>
                <c:pt idx="22">
                  <c:v>186</c:v>
                </c:pt>
                <c:pt idx="23">
                  <c:v>435</c:v>
                </c:pt>
                <c:pt idx="24">
                  <c:v>813</c:v>
                </c:pt>
              </c:numCache>
            </c:numRef>
          </c:val>
          <c:extLst>
            <c:ext xmlns:c16="http://schemas.microsoft.com/office/drawing/2014/chart" uri="{C3380CC4-5D6E-409C-BE32-E72D297353CC}">
              <c16:uniqueId val="{00000003-EF77-4725-89E2-CF5C763E74F8}"/>
            </c:ext>
          </c:extLst>
        </c:ser>
        <c:dLbls>
          <c:showLegendKey val="0"/>
          <c:showVal val="0"/>
          <c:showCatName val="0"/>
          <c:showSerName val="0"/>
          <c:showPercent val="0"/>
          <c:showBubbleSize val="0"/>
        </c:dLbls>
        <c:gapWidth val="50"/>
        <c:overlap val="100"/>
        <c:axId val="110042496"/>
        <c:axId val="110048768"/>
      </c:barChart>
      <c:catAx>
        <c:axId val="110042496"/>
        <c:scaling>
          <c:orientation val="minMax"/>
        </c:scaling>
        <c:delete val="0"/>
        <c:axPos val="b"/>
        <c:numFmt formatCode="General" sourceLinked="0"/>
        <c:majorTickMark val="out"/>
        <c:minorTickMark val="none"/>
        <c:tickLblPos val="nextTo"/>
        <c:txPr>
          <a:bodyPr rot="-5400000" vert="horz"/>
          <a:lstStyle/>
          <a:p>
            <a:pPr>
              <a:defRPr/>
            </a:pPr>
            <a:endParaRPr lang="en-US"/>
          </a:p>
        </c:txPr>
        <c:crossAx val="110048768"/>
        <c:crosses val="autoZero"/>
        <c:auto val="1"/>
        <c:lblAlgn val="ctr"/>
        <c:lblOffset val="100"/>
        <c:noMultiLvlLbl val="0"/>
      </c:catAx>
      <c:valAx>
        <c:axId val="110048768"/>
        <c:scaling>
          <c:orientation val="minMax"/>
        </c:scaling>
        <c:delete val="0"/>
        <c:axPos val="l"/>
        <c:title>
          <c:tx>
            <c:rich>
              <a:bodyPr rot="-5400000" vert="horz"/>
              <a:lstStyle/>
              <a:p>
                <a:pPr>
                  <a:defRPr/>
                </a:pPr>
                <a:r>
                  <a:rPr lang="en-US"/>
                  <a:t>Metric tons of Pacific cod</a:t>
                </a:r>
              </a:p>
            </c:rich>
          </c:tx>
          <c:overlay val="0"/>
        </c:title>
        <c:numFmt formatCode="#,##0" sourceLinked="0"/>
        <c:majorTickMark val="out"/>
        <c:minorTickMark val="none"/>
        <c:tickLblPos val="nextTo"/>
        <c:crossAx val="110042496"/>
        <c:crosses val="autoZero"/>
        <c:crossBetween val="between"/>
      </c:valAx>
    </c:plotArea>
    <c:legend>
      <c:legendPos val="r"/>
      <c:layout>
        <c:manualLayout>
          <c:xMode val="edge"/>
          <c:yMode val="edge"/>
          <c:x val="0.75836905840636981"/>
          <c:y val="0.25125547135439519"/>
          <c:w val="0.20802740780353915"/>
          <c:h val="0.25753163664459666"/>
        </c:manualLayout>
      </c:layout>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Pacific cod lengths 2025</a:t>
            </a:r>
          </a:p>
        </c:rich>
      </c:tx>
      <c:layout>
        <c:manualLayout>
          <c:xMode val="edge"/>
          <c:yMode val="edge"/>
          <c:x val="0.36185203412073491"/>
          <c:y val="9.9850224663005499E-3"/>
        </c:manualLayout>
      </c:layout>
      <c:overlay val="1"/>
    </c:title>
    <c:autoTitleDeleted val="0"/>
    <c:plotArea>
      <c:layout>
        <c:manualLayout>
          <c:layoutTarget val="inner"/>
          <c:xMode val="edge"/>
          <c:yMode val="edge"/>
          <c:x val="0.14555256428422025"/>
          <c:y val="5.1400554097404488E-2"/>
          <c:w val="0.81730546053208664"/>
          <c:h val="0.81416968149251612"/>
        </c:manualLayout>
      </c:layout>
      <c:lineChart>
        <c:grouping val="standard"/>
        <c:varyColors val="0"/>
        <c:ser>
          <c:idx val="2"/>
          <c:order val="0"/>
          <c:tx>
            <c:strRef>
              <c:f>'CRAB2000-2020-pcod_lfn_by_dist '!$E$1</c:f>
              <c:strCache>
                <c:ptCount val="1"/>
                <c:pt idx="0">
                  <c:v>Eastern Aleutians</c:v>
                </c:pt>
              </c:strCache>
              <c:extLst xmlns:c15="http://schemas.microsoft.com/office/drawing/2012/chart"/>
            </c:strRef>
          </c:tx>
          <c:spPr>
            <a:ln w="19050">
              <a:solidFill>
                <a:schemeClr val="bg1">
                  <a:lumMod val="65000"/>
                </a:schemeClr>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'!$E$1960:$E$2034</c:f>
              <c:numCache>
                <c:formatCode>General</c:formatCode>
                <c:ptCount val="75"/>
                <c:pt idx="0">
                  <c:v>0</c:v>
                </c:pt>
                <c:pt idx="1">
                  <c:v>0</c:v>
                </c:pt>
                <c:pt idx="2">
                  <c:v>0</c:v>
                </c:pt>
                <c:pt idx="3">
                  <c:v>0</c:v>
                </c:pt>
                <c:pt idx="4">
                  <c:v>0</c:v>
                </c:pt>
                <c:pt idx="5">
                  <c:v>0</c:v>
                </c:pt>
                <c:pt idx="6">
                  <c:v>0</c:v>
                </c:pt>
                <c:pt idx="7">
                  <c:v>0</c:v>
                </c:pt>
                <c:pt idx="8">
                  <c:v>833</c:v>
                </c:pt>
                <c:pt idx="9">
                  <c:v>0</c:v>
                </c:pt>
                <c:pt idx="10">
                  <c:v>0</c:v>
                </c:pt>
                <c:pt idx="11">
                  <c:v>0</c:v>
                </c:pt>
                <c:pt idx="12">
                  <c:v>0</c:v>
                </c:pt>
                <c:pt idx="13">
                  <c:v>8277</c:v>
                </c:pt>
                <c:pt idx="14">
                  <c:v>6745</c:v>
                </c:pt>
                <c:pt idx="15">
                  <c:v>0</c:v>
                </c:pt>
                <c:pt idx="16">
                  <c:v>5874</c:v>
                </c:pt>
                <c:pt idx="17">
                  <c:v>26979</c:v>
                </c:pt>
                <c:pt idx="18">
                  <c:v>17484</c:v>
                </c:pt>
                <c:pt idx="19">
                  <c:v>4732</c:v>
                </c:pt>
                <c:pt idx="20">
                  <c:v>10980</c:v>
                </c:pt>
                <c:pt idx="21">
                  <c:v>12805</c:v>
                </c:pt>
                <c:pt idx="22">
                  <c:v>39905</c:v>
                </c:pt>
                <c:pt idx="23">
                  <c:v>22130</c:v>
                </c:pt>
                <c:pt idx="24">
                  <c:v>21251</c:v>
                </c:pt>
                <c:pt idx="25">
                  <c:v>1532</c:v>
                </c:pt>
                <c:pt idx="26">
                  <c:v>23698</c:v>
                </c:pt>
                <c:pt idx="27">
                  <c:v>2117</c:v>
                </c:pt>
                <c:pt idx="28">
                  <c:v>8996</c:v>
                </c:pt>
                <c:pt idx="29">
                  <c:v>5579</c:v>
                </c:pt>
                <c:pt idx="30">
                  <c:v>5072</c:v>
                </c:pt>
                <c:pt idx="31">
                  <c:v>5136</c:v>
                </c:pt>
                <c:pt idx="32">
                  <c:v>6389</c:v>
                </c:pt>
                <c:pt idx="33">
                  <c:v>1735</c:v>
                </c:pt>
                <c:pt idx="34">
                  <c:v>12949</c:v>
                </c:pt>
                <c:pt idx="35">
                  <c:v>12819</c:v>
                </c:pt>
                <c:pt idx="36">
                  <c:v>16534</c:v>
                </c:pt>
                <c:pt idx="37">
                  <c:v>940</c:v>
                </c:pt>
                <c:pt idx="38">
                  <c:v>7725</c:v>
                </c:pt>
                <c:pt idx="39">
                  <c:v>10772</c:v>
                </c:pt>
                <c:pt idx="40">
                  <c:v>10770</c:v>
                </c:pt>
                <c:pt idx="41">
                  <c:v>1735</c:v>
                </c:pt>
                <c:pt idx="42">
                  <c:v>12819</c:v>
                </c:pt>
                <c:pt idx="43">
                  <c:v>14448</c:v>
                </c:pt>
                <c:pt idx="44">
                  <c:v>18866</c:v>
                </c:pt>
                <c:pt idx="45">
                  <c:v>12501</c:v>
                </c:pt>
                <c:pt idx="46">
                  <c:v>9314</c:v>
                </c:pt>
                <c:pt idx="47">
                  <c:v>7297</c:v>
                </c:pt>
                <c:pt idx="48">
                  <c:v>8027</c:v>
                </c:pt>
                <c:pt idx="49">
                  <c:v>4687</c:v>
                </c:pt>
                <c:pt idx="50">
                  <c:v>3020</c:v>
                </c:pt>
                <c:pt idx="51">
                  <c:v>6012</c:v>
                </c:pt>
                <c:pt idx="52">
                  <c:v>819</c:v>
                </c:pt>
                <c:pt idx="53">
                  <c:v>834</c:v>
                </c:pt>
                <c:pt idx="54">
                  <c:v>0</c:v>
                </c:pt>
                <c:pt idx="55">
                  <c:v>0</c:v>
                </c:pt>
                <c:pt idx="56">
                  <c:v>0</c:v>
                </c:pt>
                <c:pt idx="57">
                  <c:v>2433</c:v>
                </c:pt>
                <c:pt idx="58">
                  <c:v>0</c:v>
                </c:pt>
                <c:pt idx="59">
                  <c:v>0</c:v>
                </c:pt>
                <c:pt idx="60">
                  <c:v>1637</c:v>
                </c:pt>
                <c:pt idx="61">
                  <c:v>0</c:v>
                </c:pt>
                <c:pt idx="62">
                  <c:v>0</c:v>
                </c:pt>
                <c:pt idx="63">
                  <c:v>0</c:v>
                </c:pt>
                <c:pt idx="64">
                  <c:v>1735</c:v>
                </c:pt>
                <c:pt idx="65">
                  <c:v>0</c:v>
                </c:pt>
                <c:pt idx="66">
                  <c:v>0</c:v>
                </c:pt>
                <c:pt idx="67">
                  <c:v>0</c:v>
                </c:pt>
                <c:pt idx="68">
                  <c:v>0</c:v>
                </c:pt>
                <c:pt idx="69">
                  <c:v>0</c:v>
                </c:pt>
                <c:pt idx="70">
                  <c:v>0</c:v>
                </c:pt>
                <c:pt idx="71">
                  <c:v>0</c:v>
                </c:pt>
                <c:pt idx="72">
                  <c:v>0</c:v>
                </c:pt>
                <c:pt idx="73">
                  <c:v>0</c:v>
                </c:pt>
                <c:pt idx="74">
                  <c:v>0</c:v>
                </c:pt>
              </c:numCache>
            </c:numRef>
          </c:val>
          <c:smooth val="0"/>
          <c:extLst xmlns:c15="http://schemas.microsoft.com/office/drawing/2012/chart">
            <c:ext xmlns:c16="http://schemas.microsoft.com/office/drawing/2014/chart" uri="{C3380CC4-5D6E-409C-BE32-E72D297353CC}">
              <c16:uniqueId val="{00000000-144F-47AB-BB85-539540C5811F}"/>
            </c:ext>
          </c:extLst>
        </c:ser>
        <c:ser>
          <c:idx val="3"/>
          <c:order val="1"/>
          <c:tx>
            <c:strRef>
              <c:f>'CRAB2000-2020-pcod_lfn_by_dist '!$F$1</c:f>
              <c:strCache>
                <c:ptCount val="1"/>
                <c:pt idx="0">
                  <c:v>Chignik</c:v>
                </c:pt>
              </c:strCache>
            </c:strRef>
          </c:tx>
          <c:spPr>
            <a:ln w="19050">
              <a:solidFill>
                <a:srgbClr val="FFCC00"/>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'!$F$1960:$F$2034</c:f>
              <c:numCache>
                <c:formatCode>General</c:formatCode>
                <c:ptCount val="75"/>
                <c:pt idx="0">
                  <c:v>0</c:v>
                </c:pt>
                <c:pt idx="1">
                  <c:v>0</c:v>
                </c:pt>
                <c:pt idx="2">
                  <c:v>1624</c:v>
                </c:pt>
                <c:pt idx="3">
                  <c:v>0</c:v>
                </c:pt>
                <c:pt idx="4">
                  <c:v>0</c:v>
                </c:pt>
                <c:pt idx="5">
                  <c:v>0</c:v>
                </c:pt>
                <c:pt idx="6">
                  <c:v>778</c:v>
                </c:pt>
                <c:pt idx="7">
                  <c:v>1624</c:v>
                </c:pt>
                <c:pt idx="8">
                  <c:v>3179</c:v>
                </c:pt>
                <c:pt idx="9">
                  <c:v>1692</c:v>
                </c:pt>
                <c:pt idx="10">
                  <c:v>0</c:v>
                </c:pt>
                <c:pt idx="11">
                  <c:v>0</c:v>
                </c:pt>
                <c:pt idx="12">
                  <c:v>0</c:v>
                </c:pt>
                <c:pt idx="13">
                  <c:v>0</c:v>
                </c:pt>
                <c:pt idx="14">
                  <c:v>0</c:v>
                </c:pt>
                <c:pt idx="15">
                  <c:v>0</c:v>
                </c:pt>
                <c:pt idx="16">
                  <c:v>0</c:v>
                </c:pt>
                <c:pt idx="17">
                  <c:v>778</c:v>
                </c:pt>
                <c:pt idx="18">
                  <c:v>0</c:v>
                </c:pt>
                <c:pt idx="19">
                  <c:v>0</c:v>
                </c:pt>
                <c:pt idx="20">
                  <c:v>778</c:v>
                </c:pt>
                <c:pt idx="21">
                  <c:v>0</c:v>
                </c:pt>
                <c:pt idx="22">
                  <c:v>0</c:v>
                </c:pt>
                <c:pt idx="23">
                  <c:v>0</c:v>
                </c:pt>
                <c:pt idx="24">
                  <c:v>1937</c:v>
                </c:pt>
                <c:pt idx="25">
                  <c:v>1624</c:v>
                </c:pt>
                <c:pt idx="26">
                  <c:v>3819</c:v>
                </c:pt>
                <c:pt idx="27">
                  <c:v>1650</c:v>
                </c:pt>
                <c:pt idx="28">
                  <c:v>833</c:v>
                </c:pt>
                <c:pt idx="29">
                  <c:v>0</c:v>
                </c:pt>
                <c:pt idx="30">
                  <c:v>3972</c:v>
                </c:pt>
                <c:pt idx="31">
                  <c:v>6059</c:v>
                </c:pt>
                <c:pt idx="32">
                  <c:v>31118</c:v>
                </c:pt>
                <c:pt idx="33">
                  <c:v>17424</c:v>
                </c:pt>
                <c:pt idx="34">
                  <c:v>41997</c:v>
                </c:pt>
                <c:pt idx="35">
                  <c:v>15576</c:v>
                </c:pt>
                <c:pt idx="36">
                  <c:v>31927</c:v>
                </c:pt>
                <c:pt idx="37">
                  <c:v>36570</c:v>
                </c:pt>
                <c:pt idx="38">
                  <c:v>35762</c:v>
                </c:pt>
                <c:pt idx="39">
                  <c:v>63139</c:v>
                </c:pt>
                <c:pt idx="40">
                  <c:v>97714</c:v>
                </c:pt>
                <c:pt idx="41">
                  <c:v>22360</c:v>
                </c:pt>
                <c:pt idx="42">
                  <c:v>38670</c:v>
                </c:pt>
                <c:pt idx="43">
                  <c:v>35653</c:v>
                </c:pt>
                <c:pt idx="44">
                  <c:v>27464</c:v>
                </c:pt>
                <c:pt idx="45">
                  <c:v>50905</c:v>
                </c:pt>
                <c:pt idx="46">
                  <c:v>58216</c:v>
                </c:pt>
                <c:pt idx="47">
                  <c:v>14218</c:v>
                </c:pt>
                <c:pt idx="48">
                  <c:v>6616</c:v>
                </c:pt>
                <c:pt idx="49">
                  <c:v>15949</c:v>
                </c:pt>
                <c:pt idx="50">
                  <c:v>6607</c:v>
                </c:pt>
                <c:pt idx="51">
                  <c:v>5720</c:v>
                </c:pt>
                <c:pt idx="52">
                  <c:v>698</c:v>
                </c:pt>
                <c:pt idx="53">
                  <c:v>3581</c:v>
                </c:pt>
                <c:pt idx="54">
                  <c:v>3182</c:v>
                </c:pt>
                <c:pt idx="55">
                  <c:v>950</c:v>
                </c:pt>
                <c:pt idx="56">
                  <c:v>1650</c:v>
                </c:pt>
                <c:pt idx="57">
                  <c:v>940</c:v>
                </c:pt>
                <c:pt idx="58">
                  <c:v>0</c:v>
                </c:pt>
                <c:pt idx="59">
                  <c:v>0</c:v>
                </c:pt>
                <c:pt idx="60">
                  <c:v>778</c:v>
                </c:pt>
                <c:pt idx="61">
                  <c:v>7163</c:v>
                </c:pt>
                <c:pt idx="62">
                  <c:v>3580</c:v>
                </c:pt>
                <c:pt idx="63">
                  <c:v>0</c:v>
                </c:pt>
                <c:pt idx="64">
                  <c:v>0</c:v>
                </c:pt>
                <c:pt idx="65">
                  <c:v>0</c:v>
                </c:pt>
                <c:pt idx="66">
                  <c:v>0</c:v>
                </c:pt>
                <c:pt idx="67">
                  <c:v>0</c:v>
                </c:pt>
                <c:pt idx="68">
                  <c:v>0</c:v>
                </c:pt>
                <c:pt idx="69">
                  <c:v>0</c:v>
                </c:pt>
                <c:pt idx="70">
                  <c:v>0</c:v>
                </c:pt>
                <c:pt idx="71">
                  <c:v>0</c:v>
                </c:pt>
                <c:pt idx="72">
                  <c:v>0</c:v>
                </c:pt>
                <c:pt idx="73">
                  <c:v>0</c:v>
                </c:pt>
                <c:pt idx="74">
                  <c:v>0</c:v>
                </c:pt>
              </c:numCache>
            </c:numRef>
          </c:val>
          <c:smooth val="0"/>
          <c:extLst>
            <c:ext xmlns:c16="http://schemas.microsoft.com/office/drawing/2014/chart" uri="{C3380CC4-5D6E-409C-BE32-E72D297353CC}">
              <c16:uniqueId val="{00000001-144F-47AB-BB85-539540C5811F}"/>
            </c:ext>
          </c:extLst>
        </c:ser>
        <c:ser>
          <c:idx val="1"/>
          <c:order val="2"/>
          <c:tx>
            <c:strRef>
              <c:f>'CRAB2000-2020-pcod_lfn_by_dist '!$D$1</c:f>
              <c:strCache>
                <c:ptCount val="1"/>
                <c:pt idx="0">
                  <c:v>South Peninsula</c:v>
                </c:pt>
              </c:strCache>
            </c:strRef>
          </c:tx>
          <c:spPr>
            <a:ln w="19050">
              <a:solidFill>
                <a:schemeClr val="accent6">
                  <a:lumMod val="75000"/>
                </a:schemeClr>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'!$D$1960:$D$2034</c:f>
              <c:numCache>
                <c:formatCode>General</c:formatCode>
                <c:ptCount val="75"/>
                <c:pt idx="0">
                  <c:v>13149</c:v>
                </c:pt>
                <c:pt idx="1">
                  <c:v>31879</c:v>
                </c:pt>
                <c:pt idx="2">
                  <c:v>31879</c:v>
                </c:pt>
                <c:pt idx="3">
                  <c:v>39290</c:v>
                </c:pt>
                <c:pt idx="4">
                  <c:v>86381</c:v>
                </c:pt>
                <c:pt idx="5">
                  <c:v>47731</c:v>
                </c:pt>
                <c:pt idx="6">
                  <c:v>39537</c:v>
                </c:pt>
                <c:pt idx="7">
                  <c:v>25321</c:v>
                </c:pt>
                <c:pt idx="8">
                  <c:v>32627</c:v>
                </c:pt>
                <c:pt idx="9">
                  <c:v>6532</c:v>
                </c:pt>
                <c:pt idx="10">
                  <c:v>1102</c:v>
                </c:pt>
                <c:pt idx="11">
                  <c:v>414</c:v>
                </c:pt>
                <c:pt idx="12">
                  <c:v>0</c:v>
                </c:pt>
                <c:pt idx="13">
                  <c:v>0</c:v>
                </c:pt>
                <c:pt idx="14">
                  <c:v>0</c:v>
                </c:pt>
                <c:pt idx="15">
                  <c:v>1615</c:v>
                </c:pt>
                <c:pt idx="16">
                  <c:v>4587</c:v>
                </c:pt>
                <c:pt idx="17">
                  <c:v>526</c:v>
                </c:pt>
                <c:pt idx="18">
                  <c:v>21256</c:v>
                </c:pt>
                <c:pt idx="19">
                  <c:v>4972</c:v>
                </c:pt>
                <c:pt idx="20">
                  <c:v>17594</c:v>
                </c:pt>
                <c:pt idx="21">
                  <c:v>21686</c:v>
                </c:pt>
                <c:pt idx="22">
                  <c:v>21304</c:v>
                </c:pt>
                <c:pt idx="23">
                  <c:v>12624</c:v>
                </c:pt>
                <c:pt idx="24">
                  <c:v>39286</c:v>
                </c:pt>
                <c:pt idx="25">
                  <c:v>14248</c:v>
                </c:pt>
                <c:pt idx="26">
                  <c:v>119607</c:v>
                </c:pt>
                <c:pt idx="27">
                  <c:v>57399</c:v>
                </c:pt>
                <c:pt idx="28">
                  <c:v>102854</c:v>
                </c:pt>
                <c:pt idx="29">
                  <c:v>97793</c:v>
                </c:pt>
                <c:pt idx="30">
                  <c:v>127454</c:v>
                </c:pt>
                <c:pt idx="31">
                  <c:v>176453</c:v>
                </c:pt>
                <c:pt idx="32">
                  <c:v>216459</c:v>
                </c:pt>
                <c:pt idx="33">
                  <c:v>78908</c:v>
                </c:pt>
                <c:pt idx="34">
                  <c:v>118437</c:v>
                </c:pt>
                <c:pt idx="35">
                  <c:v>129025</c:v>
                </c:pt>
                <c:pt idx="36">
                  <c:v>89168</c:v>
                </c:pt>
                <c:pt idx="37">
                  <c:v>193364</c:v>
                </c:pt>
                <c:pt idx="38">
                  <c:v>98237</c:v>
                </c:pt>
                <c:pt idx="39">
                  <c:v>145641</c:v>
                </c:pt>
                <c:pt idx="40">
                  <c:v>181549</c:v>
                </c:pt>
                <c:pt idx="41">
                  <c:v>113495</c:v>
                </c:pt>
                <c:pt idx="42">
                  <c:v>71858</c:v>
                </c:pt>
                <c:pt idx="43">
                  <c:v>78621</c:v>
                </c:pt>
                <c:pt idx="44">
                  <c:v>75307</c:v>
                </c:pt>
                <c:pt idx="45">
                  <c:v>52606</c:v>
                </c:pt>
                <c:pt idx="46">
                  <c:v>53371</c:v>
                </c:pt>
                <c:pt idx="47">
                  <c:v>26500</c:v>
                </c:pt>
                <c:pt idx="48">
                  <c:v>23690</c:v>
                </c:pt>
                <c:pt idx="49">
                  <c:v>4342</c:v>
                </c:pt>
                <c:pt idx="50">
                  <c:v>10906</c:v>
                </c:pt>
                <c:pt idx="51">
                  <c:v>6463</c:v>
                </c:pt>
                <c:pt idx="52">
                  <c:v>8253</c:v>
                </c:pt>
                <c:pt idx="53">
                  <c:v>2478</c:v>
                </c:pt>
                <c:pt idx="54">
                  <c:v>17279</c:v>
                </c:pt>
                <c:pt idx="55">
                  <c:v>7312</c:v>
                </c:pt>
                <c:pt idx="56">
                  <c:v>2819</c:v>
                </c:pt>
                <c:pt idx="57">
                  <c:v>5475</c:v>
                </c:pt>
                <c:pt idx="58">
                  <c:v>6863</c:v>
                </c:pt>
                <c:pt idx="59">
                  <c:v>8838</c:v>
                </c:pt>
                <c:pt idx="60">
                  <c:v>0</c:v>
                </c:pt>
                <c:pt idx="61">
                  <c:v>6825</c:v>
                </c:pt>
                <c:pt idx="62">
                  <c:v>1909</c:v>
                </c:pt>
                <c:pt idx="63">
                  <c:v>4582</c:v>
                </c:pt>
                <c:pt idx="64">
                  <c:v>0</c:v>
                </c:pt>
                <c:pt idx="65">
                  <c:v>2287</c:v>
                </c:pt>
                <c:pt idx="66">
                  <c:v>0</c:v>
                </c:pt>
                <c:pt idx="67">
                  <c:v>3760</c:v>
                </c:pt>
                <c:pt idx="68">
                  <c:v>987</c:v>
                </c:pt>
                <c:pt idx="69">
                  <c:v>0</c:v>
                </c:pt>
                <c:pt idx="70">
                  <c:v>572</c:v>
                </c:pt>
                <c:pt idx="71">
                  <c:v>0</c:v>
                </c:pt>
                <c:pt idx="72">
                  <c:v>0</c:v>
                </c:pt>
                <c:pt idx="73">
                  <c:v>860</c:v>
                </c:pt>
                <c:pt idx="74">
                  <c:v>929</c:v>
                </c:pt>
              </c:numCache>
            </c:numRef>
          </c:val>
          <c:smooth val="0"/>
          <c:extLst>
            <c:ext xmlns:c16="http://schemas.microsoft.com/office/drawing/2014/chart" uri="{C3380CC4-5D6E-409C-BE32-E72D297353CC}">
              <c16:uniqueId val="{00000002-144F-47AB-BB85-539540C5811F}"/>
            </c:ext>
          </c:extLst>
        </c:ser>
        <c:ser>
          <c:idx val="0"/>
          <c:order val="3"/>
          <c:tx>
            <c:strRef>
              <c:f>'CRAB2000-2020-pcod_lfn_by_dist '!$C$1</c:f>
              <c:strCache>
                <c:ptCount val="1"/>
                <c:pt idx="0">
                  <c:v>Kodiak</c:v>
                </c:pt>
              </c:strCache>
            </c:strRef>
          </c:tx>
          <c:spPr>
            <a:ln w="19050">
              <a:solidFill>
                <a:schemeClr val="accent1"/>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'!$C$1960:$C$2034</c:f>
              <c:numCache>
                <c:formatCode>General</c:formatCode>
                <c:ptCount val="75"/>
                <c:pt idx="0">
                  <c:v>9758</c:v>
                </c:pt>
                <c:pt idx="1">
                  <c:v>47840</c:v>
                </c:pt>
                <c:pt idx="2">
                  <c:v>0</c:v>
                </c:pt>
                <c:pt idx="3">
                  <c:v>5752</c:v>
                </c:pt>
                <c:pt idx="4">
                  <c:v>909</c:v>
                </c:pt>
                <c:pt idx="5">
                  <c:v>6851</c:v>
                </c:pt>
                <c:pt idx="6">
                  <c:v>14499</c:v>
                </c:pt>
                <c:pt idx="7">
                  <c:v>582</c:v>
                </c:pt>
                <c:pt idx="8">
                  <c:v>203</c:v>
                </c:pt>
                <c:pt idx="9">
                  <c:v>684</c:v>
                </c:pt>
                <c:pt idx="10">
                  <c:v>1984</c:v>
                </c:pt>
                <c:pt idx="11">
                  <c:v>8939</c:v>
                </c:pt>
                <c:pt idx="12">
                  <c:v>2051</c:v>
                </c:pt>
                <c:pt idx="13">
                  <c:v>8375</c:v>
                </c:pt>
                <c:pt idx="14">
                  <c:v>14739</c:v>
                </c:pt>
                <c:pt idx="15">
                  <c:v>12746</c:v>
                </c:pt>
                <c:pt idx="16">
                  <c:v>19828</c:v>
                </c:pt>
                <c:pt idx="17">
                  <c:v>6599</c:v>
                </c:pt>
                <c:pt idx="18">
                  <c:v>43023</c:v>
                </c:pt>
                <c:pt idx="19">
                  <c:v>72035</c:v>
                </c:pt>
                <c:pt idx="20">
                  <c:v>136425</c:v>
                </c:pt>
                <c:pt idx="21">
                  <c:v>111871</c:v>
                </c:pt>
                <c:pt idx="22">
                  <c:v>94451</c:v>
                </c:pt>
                <c:pt idx="23">
                  <c:v>102978</c:v>
                </c:pt>
                <c:pt idx="24">
                  <c:v>77997</c:v>
                </c:pt>
                <c:pt idx="25">
                  <c:v>81138</c:v>
                </c:pt>
                <c:pt idx="26">
                  <c:v>90079</c:v>
                </c:pt>
                <c:pt idx="27">
                  <c:v>83641</c:v>
                </c:pt>
                <c:pt idx="28">
                  <c:v>140949</c:v>
                </c:pt>
                <c:pt idx="29">
                  <c:v>136815</c:v>
                </c:pt>
                <c:pt idx="30">
                  <c:v>154004</c:v>
                </c:pt>
                <c:pt idx="31">
                  <c:v>149728</c:v>
                </c:pt>
                <c:pt idx="32">
                  <c:v>225109</c:v>
                </c:pt>
                <c:pt idx="33">
                  <c:v>215792</c:v>
                </c:pt>
                <c:pt idx="34">
                  <c:v>232919</c:v>
                </c:pt>
                <c:pt idx="35">
                  <c:v>152541</c:v>
                </c:pt>
                <c:pt idx="36">
                  <c:v>207538</c:v>
                </c:pt>
                <c:pt idx="37">
                  <c:v>196844</c:v>
                </c:pt>
                <c:pt idx="38">
                  <c:v>170120</c:v>
                </c:pt>
                <c:pt idx="39">
                  <c:v>127014</c:v>
                </c:pt>
                <c:pt idx="40">
                  <c:v>102887</c:v>
                </c:pt>
                <c:pt idx="41">
                  <c:v>127931</c:v>
                </c:pt>
                <c:pt idx="42">
                  <c:v>159643</c:v>
                </c:pt>
                <c:pt idx="43">
                  <c:v>71506</c:v>
                </c:pt>
                <c:pt idx="44">
                  <c:v>95235</c:v>
                </c:pt>
                <c:pt idx="45">
                  <c:v>114851</c:v>
                </c:pt>
                <c:pt idx="46">
                  <c:v>99333</c:v>
                </c:pt>
                <c:pt idx="47">
                  <c:v>74030</c:v>
                </c:pt>
                <c:pt idx="48">
                  <c:v>53488</c:v>
                </c:pt>
                <c:pt idx="49">
                  <c:v>35121</c:v>
                </c:pt>
                <c:pt idx="50">
                  <c:v>42612</c:v>
                </c:pt>
                <c:pt idx="51">
                  <c:v>55248</c:v>
                </c:pt>
                <c:pt idx="52">
                  <c:v>27459</c:v>
                </c:pt>
                <c:pt idx="53">
                  <c:v>29101</c:v>
                </c:pt>
                <c:pt idx="54">
                  <c:v>32415</c:v>
                </c:pt>
                <c:pt idx="55">
                  <c:v>19392</c:v>
                </c:pt>
                <c:pt idx="56">
                  <c:v>12561</c:v>
                </c:pt>
                <c:pt idx="57">
                  <c:v>3861</c:v>
                </c:pt>
                <c:pt idx="58">
                  <c:v>9848</c:v>
                </c:pt>
                <c:pt idx="59">
                  <c:v>9081</c:v>
                </c:pt>
                <c:pt idx="60">
                  <c:v>5945</c:v>
                </c:pt>
                <c:pt idx="61">
                  <c:v>2028</c:v>
                </c:pt>
                <c:pt idx="62">
                  <c:v>5373</c:v>
                </c:pt>
                <c:pt idx="63">
                  <c:v>6043</c:v>
                </c:pt>
                <c:pt idx="64">
                  <c:v>1178</c:v>
                </c:pt>
                <c:pt idx="65">
                  <c:v>4880</c:v>
                </c:pt>
                <c:pt idx="66">
                  <c:v>3342</c:v>
                </c:pt>
                <c:pt idx="67">
                  <c:v>0</c:v>
                </c:pt>
                <c:pt idx="68">
                  <c:v>0</c:v>
                </c:pt>
                <c:pt idx="69">
                  <c:v>1196</c:v>
                </c:pt>
                <c:pt idx="70">
                  <c:v>1410</c:v>
                </c:pt>
                <c:pt idx="71">
                  <c:v>2388</c:v>
                </c:pt>
                <c:pt idx="72">
                  <c:v>933</c:v>
                </c:pt>
                <c:pt idx="73">
                  <c:v>0</c:v>
                </c:pt>
                <c:pt idx="74">
                  <c:v>0</c:v>
                </c:pt>
              </c:numCache>
            </c:numRef>
          </c:val>
          <c:smooth val="0"/>
          <c:extLst>
            <c:ext xmlns:c16="http://schemas.microsoft.com/office/drawing/2014/chart" uri="{C3380CC4-5D6E-409C-BE32-E72D297353CC}">
              <c16:uniqueId val="{00000003-144F-47AB-BB85-539540C5811F}"/>
            </c:ext>
          </c:extLst>
        </c:ser>
        <c:dLbls>
          <c:showLegendKey val="0"/>
          <c:showVal val="0"/>
          <c:showCatName val="0"/>
          <c:showSerName val="0"/>
          <c:showPercent val="0"/>
          <c:showBubbleSize val="0"/>
        </c:dLbls>
        <c:smooth val="0"/>
        <c:axId val="190315904"/>
        <c:axId val="190529920"/>
        <c:extLst/>
      </c:lineChart>
      <c:catAx>
        <c:axId val="190315904"/>
        <c:scaling>
          <c:orientation val="minMax"/>
        </c:scaling>
        <c:delete val="0"/>
        <c:axPos val="b"/>
        <c:title>
          <c:tx>
            <c:rich>
              <a:bodyPr/>
              <a:lstStyle/>
              <a:p>
                <a:pPr>
                  <a:defRPr/>
                </a:pPr>
                <a:r>
                  <a:rPr lang="en-US"/>
                  <a:t>Length (cm)</a:t>
                </a:r>
              </a:p>
            </c:rich>
          </c:tx>
          <c:layout>
            <c:manualLayout>
              <c:xMode val="edge"/>
              <c:yMode val="edge"/>
              <c:x val="0.49528284382190257"/>
              <c:y val="0.93631218394997417"/>
            </c:manualLayout>
          </c:layout>
          <c:overlay val="0"/>
        </c:title>
        <c:numFmt formatCode="General" sourceLinked="1"/>
        <c:majorTickMark val="out"/>
        <c:minorTickMark val="none"/>
        <c:tickLblPos val="nextTo"/>
        <c:txPr>
          <a:bodyPr rot="-5400000" vert="horz"/>
          <a:lstStyle/>
          <a:p>
            <a:pPr>
              <a:defRPr/>
            </a:pPr>
            <a:endParaRPr lang="en-US"/>
          </a:p>
        </c:txPr>
        <c:crossAx val="190529920"/>
        <c:crosses val="autoZero"/>
        <c:auto val="1"/>
        <c:lblAlgn val="ctr"/>
        <c:lblOffset val="100"/>
        <c:noMultiLvlLbl val="0"/>
      </c:catAx>
      <c:valAx>
        <c:axId val="190529920"/>
        <c:scaling>
          <c:orientation val="minMax"/>
        </c:scaling>
        <c:delete val="0"/>
        <c:axPos val="l"/>
        <c:title>
          <c:tx>
            <c:rich>
              <a:bodyPr rot="-5400000" vert="horz"/>
              <a:lstStyle/>
              <a:p>
                <a:pPr>
                  <a:defRPr/>
                </a:pPr>
                <a:r>
                  <a:rPr lang="en-US"/>
                  <a:t>Number of Fish</a:t>
                </a:r>
              </a:p>
            </c:rich>
          </c:tx>
          <c:layout>
            <c:manualLayout>
              <c:xMode val="edge"/>
              <c:yMode val="edge"/>
              <c:x val="1.0814120599963671E-2"/>
              <c:y val="0.33058958846360698"/>
            </c:manualLayout>
          </c:layout>
          <c:overlay val="0"/>
        </c:title>
        <c:numFmt formatCode="#,##0" sourceLinked="0"/>
        <c:majorTickMark val="out"/>
        <c:minorTickMark val="none"/>
        <c:tickLblPos val="nextTo"/>
        <c:crossAx val="190315904"/>
        <c:crosses val="autoZero"/>
        <c:crossBetween val="between"/>
      </c:valAx>
    </c:plotArea>
    <c:legend>
      <c:legendPos val="r"/>
      <c:layout>
        <c:manualLayout>
          <c:xMode val="edge"/>
          <c:yMode val="edge"/>
          <c:x val="0.68764019868156023"/>
          <c:y val="0.26126348534940375"/>
          <c:w val="0.27412065860953427"/>
          <c:h val="0.25935401359902405"/>
        </c:manualLayout>
      </c:layout>
      <c:overlay val="0"/>
    </c:legend>
    <c:plotVisOnly val="1"/>
    <c:dispBlanksAs val="gap"/>
    <c:showDLblsOverMax val="0"/>
  </c:chart>
  <c:externalData r:id="rId2">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95BDF-D393-4FC2-BF9F-8758EA99411B}"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21F5968B-2636-46B2-8F87-DCF044AEA85E}">
      <dgm:prSet phldrT="[Text]"/>
      <dgm:spPr/>
      <dgm:t>
        <a:bodyPr/>
        <a:lstStyle/>
        <a:p>
          <a:r>
            <a:rPr lang="en-US" dirty="0"/>
            <a:t>Data</a:t>
          </a:r>
        </a:p>
      </dgm:t>
    </dgm:pt>
    <dgm:pt modelId="{12219E14-2EFE-4DA2-B222-14BBDDDD5E74}" type="parTrans" cxnId="{6E7CA254-CBBE-4DBD-B436-CAAB1D46F1F4}">
      <dgm:prSet/>
      <dgm:spPr/>
      <dgm:t>
        <a:bodyPr/>
        <a:lstStyle/>
        <a:p>
          <a:endParaRPr lang="en-US"/>
        </a:p>
      </dgm:t>
    </dgm:pt>
    <dgm:pt modelId="{6854BE8A-E3B3-4C19-A83E-F16823719445}" type="sibTrans" cxnId="{6E7CA254-CBBE-4DBD-B436-CAAB1D46F1F4}">
      <dgm:prSet/>
      <dgm:spPr/>
      <dgm:t>
        <a:bodyPr/>
        <a:lstStyle/>
        <a:p>
          <a:endParaRPr lang="en-US"/>
        </a:p>
      </dgm:t>
    </dgm:pt>
    <dgm:pt modelId="{D53C8021-DAC0-4521-AD09-88ABC8530BEA}">
      <dgm:prSet phldrT="[Text]"/>
      <dgm:spPr/>
      <dgm:t>
        <a:bodyPr/>
        <a:lstStyle/>
        <a:p>
          <a:r>
            <a:rPr lang="en-US" dirty="0"/>
            <a:t>Fishery</a:t>
          </a:r>
        </a:p>
      </dgm:t>
    </dgm:pt>
    <dgm:pt modelId="{9D7088ED-8B0E-4099-AF4F-99BFD4F7E51D}" type="parTrans" cxnId="{A9B2B520-B401-41C9-8633-75A5CB5A4065}">
      <dgm:prSet/>
      <dgm:spPr/>
      <dgm:t>
        <a:bodyPr/>
        <a:lstStyle/>
        <a:p>
          <a:endParaRPr lang="en-US"/>
        </a:p>
      </dgm:t>
    </dgm:pt>
    <dgm:pt modelId="{76964D85-2814-43C5-A814-EAB6D0D93860}" type="sibTrans" cxnId="{A9B2B520-B401-41C9-8633-75A5CB5A4065}">
      <dgm:prSet/>
      <dgm:spPr/>
      <dgm:t>
        <a:bodyPr/>
        <a:lstStyle/>
        <a:p>
          <a:endParaRPr lang="en-US"/>
        </a:p>
      </dgm:t>
    </dgm:pt>
    <dgm:pt modelId="{81B50237-B8B6-4AE8-B418-1A4071185978}">
      <dgm:prSet phldrT="[Text]"/>
      <dgm:spPr/>
      <dgm:t>
        <a:bodyPr/>
        <a:lstStyle/>
        <a:p>
          <a:r>
            <a:rPr lang="en-US" dirty="0"/>
            <a:t>Results</a:t>
          </a:r>
        </a:p>
      </dgm:t>
    </dgm:pt>
    <dgm:pt modelId="{D03E2A96-7D08-402A-948D-55B7E1C86181}" type="parTrans" cxnId="{C05D91FA-1162-42B9-BB9F-5561E9172DE7}">
      <dgm:prSet/>
      <dgm:spPr/>
      <dgm:t>
        <a:bodyPr/>
        <a:lstStyle/>
        <a:p>
          <a:endParaRPr lang="en-US"/>
        </a:p>
      </dgm:t>
    </dgm:pt>
    <dgm:pt modelId="{1B658E54-70D9-4C7B-88EF-807E1FA09C7D}" type="sibTrans" cxnId="{C05D91FA-1162-42B9-BB9F-5561E9172DE7}">
      <dgm:prSet/>
      <dgm:spPr/>
      <dgm:t>
        <a:bodyPr/>
        <a:lstStyle/>
        <a:p>
          <a:endParaRPr lang="en-US"/>
        </a:p>
      </dgm:t>
    </dgm:pt>
    <dgm:pt modelId="{A4FEE83F-D427-4619-A6C1-68E283135EA8}">
      <dgm:prSet phldrT="[Text]"/>
      <dgm:spPr/>
      <dgm:t>
        <a:bodyPr/>
        <a:lstStyle/>
        <a:p>
          <a:r>
            <a:rPr lang="en-US" dirty="0"/>
            <a:t>Data fit</a:t>
          </a:r>
        </a:p>
      </dgm:t>
    </dgm:pt>
    <dgm:pt modelId="{2467B318-4BEE-433C-AE08-EE6360AD8D39}" type="parTrans" cxnId="{56FD1A9C-58BD-4248-B26E-40636D851BEF}">
      <dgm:prSet/>
      <dgm:spPr/>
      <dgm:t>
        <a:bodyPr/>
        <a:lstStyle/>
        <a:p>
          <a:endParaRPr lang="en-US"/>
        </a:p>
      </dgm:t>
    </dgm:pt>
    <dgm:pt modelId="{292005D5-D0C3-4D3F-B12E-39461256F97C}" type="sibTrans" cxnId="{56FD1A9C-58BD-4248-B26E-40636D851BEF}">
      <dgm:prSet/>
      <dgm:spPr/>
      <dgm:t>
        <a:bodyPr/>
        <a:lstStyle/>
        <a:p>
          <a:endParaRPr lang="en-US"/>
        </a:p>
      </dgm:t>
    </dgm:pt>
    <dgm:pt modelId="{13A81294-A398-4720-9B78-F3D821CB037D}">
      <dgm:prSet phldrT="[Text]"/>
      <dgm:spPr/>
      <dgm:t>
        <a:bodyPr/>
        <a:lstStyle/>
        <a:p>
          <a:r>
            <a:rPr lang="en-US" dirty="0"/>
            <a:t>Recommendations</a:t>
          </a:r>
        </a:p>
      </dgm:t>
    </dgm:pt>
    <dgm:pt modelId="{3CD36F18-30DD-4BEA-BDB4-908FDDD63E35}" type="parTrans" cxnId="{F08D757A-DABA-4B12-B272-BA909823ADFC}">
      <dgm:prSet/>
      <dgm:spPr/>
      <dgm:t>
        <a:bodyPr/>
        <a:lstStyle/>
        <a:p>
          <a:endParaRPr lang="en-US"/>
        </a:p>
      </dgm:t>
    </dgm:pt>
    <dgm:pt modelId="{97381E26-735C-40B1-8D6B-D89F34C843B6}" type="sibTrans" cxnId="{F08D757A-DABA-4B12-B272-BA909823ADFC}">
      <dgm:prSet/>
      <dgm:spPr/>
      <dgm:t>
        <a:bodyPr/>
        <a:lstStyle/>
        <a:p>
          <a:endParaRPr lang="en-US"/>
        </a:p>
      </dgm:t>
    </dgm:pt>
    <dgm:pt modelId="{04A3B9F4-150A-49A7-AEBB-B880546411B2}">
      <dgm:prSet phldrT="[Text]"/>
      <dgm:spPr/>
      <dgm:t>
        <a:bodyPr/>
        <a:lstStyle/>
        <a:p>
          <a:r>
            <a:rPr lang="en-US" dirty="0"/>
            <a:t>Risk Table</a:t>
          </a:r>
        </a:p>
      </dgm:t>
    </dgm:pt>
    <dgm:pt modelId="{EBD45E8C-475D-4D70-83B3-33512A7E7972}" type="parTrans" cxnId="{CDD28142-3555-4870-9232-2DDB97DBCD68}">
      <dgm:prSet/>
      <dgm:spPr/>
      <dgm:t>
        <a:bodyPr/>
        <a:lstStyle/>
        <a:p>
          <a:endParaRPr lang="en-US"/>
        </a:p>
      </dgm:t>
    </dgm:pt>
    <dgm:pt modelId="{F336B112-23B2-4B79-8325-82B9CCF7DD17}" type="sibTrans" cxnId="{CDD28142-3555-4870-9232-2DDB97DBCD68}">
      <dgm:prSet/>
      <dgm:spPr/>
      <dgm:t>
        <a:bodyPr/>
        <a:lstStyle/>
        <a:p>
          <a:endParaRPr lang="en-US"/>
        </a:p>
      </dgm:t>
    </dgm:pt>
    <dgm:pt modelId="{DA944C65-D1A1-4CD6-9A7B-8B660059FF8C}">
      <dgm:prSet phldrT="[Text]"/>
      <dgm:spPr/>
      <dgm:t>
        <a:bodyPr/>
        <a:lstStyle/>
        <a:p>
          <a:r>
            <a:rPr lang="en-US" dirty="0"/>
            <a:t>Survey</a:t>
          </a:r>
        </a:p>
      </dgm:t>
    </dgm:pt>
    <dgm:pt modelId="{E5A1698B-944C-460B-9C72-CEE304556598}" type="parTrans" cxnId="{4B1F9C1C-090A-476B-9CA6-0A8AF50FC405}">
      <dgm:prSet/>
      <dgm:spPr/>
      <dgm:t>
        <a:bodyPr/>
        <a:lstStyle/>
        <a:p>
          <a:endParaRPr lang="en-US"/>
        </a:p>
      </dgm:t>
    </dgm:pt>
    <dgm:pt modelId="{C7B381E3-EE6F-41D8-87F6-1A341AA5F009}" type="sibTrans" cxnId="{4B1F9C1C-090A-476B-9CA6-0A8AF50FC405}">
      <dgm:prSet/>
      <dgm:spPr/>
      <dgm:t>
        <a:bodyPr/>
        <a:lstStyle/>
        <a:p>
          <a:endParaRPr lang="en-US"/>
        </a:p>
      </dgm:t>
    </dgm:pt>
    <dgm:pt modelId="{90E4CC42-3AD6-473A-BB45-B29F2B1E200A}">
      <dgm:prSet phldrT="[Text]"/>
      <dgm:spPr/>
      <dgm:t>
        <a:bodyPr/>
        <a:lstStyle/>
        <a:p>
          <a:r>
            <a:rPr lang="en-US" dirty="0"/>
            <a:t>Other</a:t>
          </a:r>
        </a:p>
      </dgm:t>
    </dgm:pt>
    <dgm:pt modelId="{A93A2AA7-8211-4162-8885-B88F5AE69D74}" type="parTrans" cxnId="{626C4E25-C4C8-409D-93F1-6F8F939AC4D5}">
      <dgm:prSet/>
      <dgm:spPr/>
      <dgm:t>
        <a:bodyPr/>
        <a:lstStyle/>
        <a:p>
          <a:endParaRPr lang="en-US"/>
        </a:p>
      </dgm:t>
    </dgm:pt>
    <dgm:pt modelId="{B1187EEF-1726-40F4-BA95-B126B54E240D}" type="sibTrans" cxnId="{626C4E25-C4C8-409D-93F1-6F8F939AC4D5}">
      <dgm:prSet/>
      <dgm:spPr/>
      <dgm:t>
        <a:bodyPr/>
        <a:lstStyle/>
        <a:p>
          <a:endParaRPr lang="en-US"/>
        </a:p>
      </dgm:t>
    </dgm:pt>
    <dgm:pt modelId="{9B07C154-6A2A-4059-AE67-77357F4D3F29}">
      <dgm:prSet phldrT="[Text]"/>
      <dgm:spPr/>
      <dgm:t>
        <a:bodyPr/>
        <a:lstStyle/>
        <a:p>
          <a:r>
            <a:rPr lang="en-US" dirty="0"/>
            <a:t>Model evaluation</a:t>
          </a:r>
        </a:p>
      </dgm:t>
    </dgm:pt>
    <dgm:pt modelId="{4FB65957-B8D5-49AB-9950-D691A89BE751}" type="parTrans" cxnId="{DC294B98-1FB2-473B-B36F-90D2FC15F089}">
      <dgm:prSet/>
      <dgm:spPr/>
      <dgm:t>
        <a:bodyPr/>
        <a:lstStyle/>
        <a:p>
          <a:endParaRPr lang="en-US"/>
        </a:p>
      </dgm:t>
    </dgm:pt>
    <dgm:pt modelId="{A54CEF35-FF09-4F73-96A2-525DEF2D0BE8}" type="sibTrans" cxnId="{DC294B98-1FB2-473B-B36F-90D2FC15F089}">
      <dgm:prSet/>
      <dgm:spPr/>
      <dgm:t>
        <a:bodyPr/>
        <a:lstStyle/>
        <a:p>
          <a:endParaRPr lang="en-US"/>
        </a:p>
      </dgm:t>
    </dgm:pt>
    <dgm:pt modelId="{ED217F8D-99BA-454E-92FB-2E06878BD9B6}">
      <dgm:prSet phldrT="[Text]"/>
      <dgm:spPr/>
      <dgm:t>
        <a:bodyPr/>
        <a:lstStyle/>
        <a:p>
          <a:r>
            <a:rPr lang="en-US" dirty="0"/>
            <a:t>Model estimates</a:t>
          </a:r>
        </a:p>
      </dgm:t>
    </dgm:pt>
    <dgm:pt modelId="{8B189EDC-555A-4F3A-93E2-B82DD9A71AAF}" type="parTrans" cxnId="{AFB22B2A-8332-41A1-843D-12E5BE9C7D6B}">
      <dgm:prSet/>
      <dgm:spPr/>
      <dgm:t>
        <a:bodyPr/>
        <a:lstStyle/>
        <a:p>
          <a:endParaRPr lang="en-US"/>
        </a:p>
      </dgm:t>
    </dgm:pt>
    <dgm:pt modelId="{46D6D344-6592-4399-8D9D-AFA1A4824771}" type="sibTrans" cxnId="{AFB22B2A-8332-41A1-843D-12E5BE9C7D6B}">
      <dgm:prSet/>
      <dgm:spPr/>
      <dgm:t>
        <a:bodyPr/>
        <a:lstStyle/>
        <a:p>
          <a:endParaRPr lang="en-US"/>
        </a:p>
      </dgm:t>
    </dgm:pt>
    <dgm:pt modelId="{C522BF39-44E5-4F20-B691-9D307A077169}">
      <dgm:prSet phldrT="[Text]"/>
      <dgm:spPr/>
      <dgm:t>
        <a:bodyPr/>
        <a:lstStyle/>
        <a:p>
          <a:r>
            <a:rPr lang="en-US" dirty="0"/>
            <a:t>ABC/OFL</a:t>
          </a:r>
        </a:p>
      </dgm:t>
    </dgm:pt>
    <dgm:pt modelId="{25C38B17-B371-4532-A3E2-E8EF7E0E8FF8}" type="parTrans" cxnId="{92CBEB4E-649A-426B-BEE0-3A4AD4182773}">
      <dgm:prSet/>
      <dgm:spPr/>
      <dgm:t>
        <a:bodyPr/>
        <a:lstStyle/>
        <a:p>
          <a:endParaRPr lang="en-US"/>
        </a:p>
      </dgm:t>
    </dgm:pt>
    <dgm:pt modelId="{85AA5C84-CC31-4151-9CFD-9A900B4B5AED}" type="sibTrans" cxnId="{92CBEB4E-649A-426B-BEE0-3A4AD4182773}">
      <dgm:prSet/>
      <dgm:spPr/>
      <dgm:t>
        <a:bodyPr/>
        <a:lstStyle/>
        <a:p>
          <a:endParaRPr lang="en-US"/>
        </a:p>
      </dgm:t>
    </dgm:pt>
    <dgm:pt modelId="{E3C584DE-1036-4915-A491-33A4139FF030}">
      <dgm:prSet phldrT="[Text]"/>
      <dgm:spPr/>
      <dgm:t>
        <a:bodyPr/>
        <a:lstStyle/>
        <a:p>
          <a:r>
            <a:rPr lang="en-US" dirty="0"/>
            <a:t>BRD</a:t>
          </a:r>
        </a:p>
      </dgm:t>
    </dgm:pt>
    <dgm:pt modelId="{9D5CCA48-B6D9-40D5-9120-27BEADE78D29}" type="parTrans" cxnId="{483E9E10-BB06-4722-BEC7-B0EC7161216B}">
      <dgm:prSet/>
      <dgm:spPr/>
      <dgm:t>
        <a:bodyPr/>
        <a:lstStyle/>
        <a:p>
          <a:endParaRPr lang="en-US"/>
        </a:p>
      </dgm:t>
    </dgm:pt>
    <dgm:pt modelId="{2C79BD81-ADE5-4A97-B693-7F92AE6F456F}" type="sibTrans" cxnId="{483E9E10-BB06-4722-BEC7-B0EC7161216B}">
      <dgm:prSet/>
      <dgm:spPr/>
      <dgm:t>
        <a:bodyPr/>
        <a:lstStyle/>
        <a:p>
          <a:endParaRPr lang="en-US"/>
        </a:p>
      </dgm:t>
    </dgm:pt>
    <dgm:pt modelId="{8C948DA4-3287-4E30-8A0E-000067A40156}" type="pres">
      <dgm:prSet presAssocID="{A1495BDF-D393-4FC2-BF9F-8758EA99411B}" presName="Name0" presStyleCnt="0">
        <dgm:presLayoutVars>
          <dgm:dir/>
          <dgm:resizeHandles val="exact"/>
        </dgm:presLayoutVars>
      </dgm:prSet>
      <dgm:spPr/>
    </dgm:pt>
    <dgm:pt modelId="{47EA77BE-1A81-4E1C-8FB5-FD4B15CD0852}" type="pres">
      <dgm:prSet presAssocID="{21F5968B-2636-46B2-8F87-DCF044AEA85E}" presName="composite" presStyleCnt="0"/>
      <dgm:spPr/>
    </dgm:pt>
    <dgm:pt modelId="{AB4ACE52-1C9C-4189-87D3-A2502BD099EF}" type="pres">
      <dgm:prSet presAssocID="{21F5968B-2636-46B2-8F87-DCF044AEA85E}" presName="imagSh" presStyleLbl="bgImgPlace1" presStyleIdx="0" presStyleCnt="3" custLinFactNeighborY="-1224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0182E540-CA06-46F6-8819-C2FD5764C591}" type="pres">
      <dgm:prSet presAssocID="{21F5968B-2636-46B2-8F87-DCF044AEA85E}" presName="txNode" presStyleLbl="node1" presStyleIdx="0" presStyleCnt="3" custScaleY="56278" custLinFactNeighborY="-12240">
        <dgm:presLayoutVars>
          <dgm:bulletEnabled val="1"/>
        </dgm:presLayoutVars>
      </dgm:prSet>
      <dgm:spPr/>
    </dgm:pt>
    <dgm:pt modelId="{D092893D-8B06-4375-9060-8142E4FB4F75}" type="pres">
      <dgm:prSet presAssocID="{6854BE8A-E3B3-4C19-A83E-F16823719445}" presName="sibTrans" presStyleLbl="sibTrans2D1" presStyleIdx="0" presStyleCnt="2"/>
      <dgm:spPr/>
    </dgm:pt>
    <dgm:pt modelId="{BB6F7624-474B-41F3-9BBF-B7ED986785E1}" type="pres">
      <dgm:prSet presAssocID="{6854BE8A-E3B3-4C19-A83E-F16823719445}" presName="connTx" presStyleLbl="sibTrans2D1" presStyleIdx="0" presStyleCnt="2"/>
      <dgm:spPr/>
    </dgm:pt>
    <dgm:pt modelId="{58F5087E-5ED5-426C-970A-7256C233651D}" type="pres">
      <dgm:prSet presAssocID="{81B50237-B8B6-4AE8-B418-1A4071185978}" presName="composite" presStyleCnt="0"/>
      <dgm:spPr/>
    </dgm:pt>
    <dgm:pt modelId="{E435B710-4A5A-4E3E-B613-F16A1C3BF132}" type="pres">
      <dgm:prSet presAssocID="{81B50237-B8B6-4AE8-B418-1A4071185978}" presName="imagSh" presStyleLbl="bgImgPlace1" presStyleIdx="1" presStyleCnt="3" custLinFactNeighborX="583" custLinFactNeighborY="14571"/>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757B3592-D970-412F-BA9E-1BDFC327FDF2}" type="pres">
      <dgm:prSet presAssocID="{81B50237-B8B6-4AE8-B418-1A4071185978}" presName="txNode" presStyleLbl="node1" presStyleIdx="1" presStyleCnt="3" custScaleY="55982" custLinFactNeighborX="583" custLinFactNeighborY="14571">
        <dgm:presLayoutVars>
          <dgm:bulletEnabled val="1"/>
        </dgm:presLayoutVars>
      </dgm:prSet>
      <dgm:spPr/>
    </dgm:pt>
    <dgm:pt modelId="{21003408-9073-4D44-B7E8-1ACAEA7486A2}" type="pres">
      <dgm:prSet presAssocID="{1B658E54-70D9-4C7B-88EF-807E1FA09C7D}" presName="sibTrans" presStyleLbl="sibTrans2D1" presStyleIdx="1" presStyleCnt="2"/>
      <dgm:spPr/>
    </dgm:pt>
    <dgm:pt modelId="{D9710519-9031-4D66-9B31-560EDB8BD309}" type="pres">
      <dgm:prSet presAssocID="{1B658E54-70D9-4C7B-88EF-807E1FA09C7D}" presName="connTx" presStyleLbl="sibTrans2D1" presStyleIdx="1" presStyleCnt="2"/>
      <dgm:spPr/>
    </dgm:pt>
    <dgm:pt modelId="{21998BF2-99F0-4A7B-A07F-3C01C4893223}" type="pres">
      <dgm:prSet presAssocID="{13A81294-A398-4720-9B78-F3D821CB037D}" presName="composite" presStyleCnt="0"/>
      <dgm:spPr/>
    </dgm:pt>
    <dgm:pt modelId="{CAFE3742-74D4-4176-B6D5-6ACDAC453328}" type="pres">
      <dgm:prSet presAssocID="{13A81294-A398-4720-9B78-F3D821CB037D}" presName="imagSh" presStyleLbl="bgImgPlace1" presStyleIdx="2" presStyleCnt="3" custLinFactNeighborY="3730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7FC94CE-F6E1-4393-A343-3EC09528CAC4}" type="pres">
      <dgm:prSet presAssocID="{13A81294-A398-4720-9B78-F3D821CB037D}" presName="txNode" presStyleLbl="node1" presStyleIdx="2" presStyleCnt="3" custScaleY="51318" custLinFactNeighborY="37302">
        <dgm:presLayoutVars>
          <dgm:bulletEnabled val="1"/>
        </dgm:presLayoutVars>
      </dgm:prSet>
      <dgm:spPr/>
    </dgm:pt>
  </dgm:ptLst>
  <dgm:cxnLst>
    <dgm:cxn modelId="{BF65B500-7695-4A3E-9A4B-C8B5FFB194A3}" type="presOf" srcId="{E3C584DE-1036-4915-A491-33A4139FF030}" destId="{67FC94CE-F6E1-4393-A343-3EC09528CAC4}" srcOrd="0" destOrd="3" presId="urn:microsoft.com/office/officeart/2005/8/layout/hProcess10"/>
    <dgm:cxn modelId="{153A9103-7AB1-45C1-A4EA-A6878A076BC6}" type="presOf" srcId="{D53C8021-DAC0-4521-AD09-88ABC8530BEA}" destId="{0182E540-CA06-46F6-8819-C2FD5764C591}" srcOrd="0" destOrd="1" presId="urn:microsoft.com/office/officeart/2005/8/layout/hProcess10"/>
    <dgm:cxn modelId="{483E9E10-BB06-4722-BEC7-B0EC7161216B}" srcId="{13A81294-A398-4720-9B78-F3D821CB037D}" destId="{E3C584DE-1036-4915-A491-33A4139FF030}" srcOrd="2" destOrd="0" parTransId="{9D5CCA48-B6D9-40D5-9120-27BEADE78D29}" sibTransId="{2C79BD81-ADE5-4A97-B693-7F92AE6F456F}"/>
    <dgm:cxn modelId="{D1180213-1E47-4972-BF4D-0D2201A5F729}" type="presOf" srcId="{A1495BDF-D393-4FC2-BF9F-8758EA99411B}" destId="{8C948DA4-3287-4E30-8A0E-000067A40156}" srcOrd="0" destOrd="0" presId="urn:microsoft.com/office/officeart/2005/8/layout/hProcess10"/>
    <dgm:cxn modelId="{4B1F9C1C-090A-476B-9CA6-0A8AF50FC405}" srcId="{21F5968B-2636-46B2-8F87-DCF044AEA85E}" destId="{DA944C65-D1A1-4CD6-9A7B-8B660059FF8C}" srcOrd="1" destOrd="0" parTransId="{E5A1698B-944C-460B-9C72-CEE304556598}" sibTransId="{C7B381E3-EE6F-41D8-87F6-1A341AA5F009}"/>
    <dgm:cxn modelId="{A9B2B520-B401-41C9-8633-75A5CB5A4065}" srcId="{21F5968B-2636-46B2-8F87-DCF044AEA85E}" destId="{D53C8021-DAC0-4521-AD09-88ABC8530BEA}" srcOrd="0" destOrd="0" parTransId="{9D7088ED-8B0E-4099-AF4F-99BFD4F7E51D}" sibTransId="{76964D85-2814-43C5-A814-EAB6D0D93860}"/>
    <dgm:cxn modelId="{626C4E25-C4C8-409D-93F1-6F8F939AC4D5}" srcId="{21F5968B-2636-46B2-8F87-DCF044AEA85E}" destId="{90E4CC42-3AD6-473A-BB45-B29F2B1E200A}" srcOrd="2" destOrd="0" parTransId="{A93A2AA7-8211-4162-8885-B88F5AE69D74}" sibTransId="{B1187EEF-1726-40F4-BA95-B126B54E240D}"/>
    <dgm:cxn modelId="{AFB22B2A-8332-41A1-843D-12E5BE9C7D6B}" srcId="{81B50237-B8B6-4AE8-B418-1A4071185978}" destId="{ED217F8D-99BA-454E-92FB-2E06878BD9B6}" srcOrd="2" destOrd="0" parTransId="{8B189EDC-555A-4F3A-93E2-B82DD9A71AAF}" sibTransId="{46D6D344-6592-4399-8D9D-AFA1A4824771}"/>
    <dgm:cxn modelId="{11DA5D34-6E0B-42CE-B928-5E14FAA95B9F}" type="presOf" srcId="{6854BE8A-E3B3-4C19-A83E-F16823719445}" destId="{D092893D-8B06-4375-9060-8142E4FB4F75}" srcOrd="0" destOrd="0" presId="urn:microsoft.com/office/officeart/2005/8/layout/hProcess10"/>
    <dgm:cxn modelId="{CDD28142-3555-4870-9232-2DDB97DBCD68}" srcId="{13A81294-A398-4720-9B78-F3D821CB037D}" destId="{04A3B9F4-150A-49A7-AEBB-B880546411B2}" srcOrd="0" destOrd="0" parTransId="{EBD45E8C-475D-4D70-83B3-33512A7E7972}" sibTransId="{F336B112-23B2-4B79-8325-82B9CCF7DD17}"/>
    <dgm:cxn modelId="{BD975563-FBD4-4173-A708-5FA5352648AC}" type="presOf" srcId="{81B50237-B8B6-4AE8-B418-1A4071185978}" destId="{757B3592-D970-412F-BA9E-1BDFC327FDF2}" srcOrd="0" destOrd="0" presId="urn:microsoft.com/office/officeart/2005/8/layout/hProcess10"/>
    <dgm:cxn modelId="{92CBEB4E-649A-426B-BEE0-3A4AD4182773}" srcId="{13A81294-A398-4720-9B78-F3D821CB037D}" destId="{C522BF39-44E5-4F20-B691-9D307A077169}" srcOrd="1" destOrd="0" parTransId="{25C38B17-B371-4532-A3E2-E8EF7E0E8FF8}" sibTransId="{85AA5C84-CC31-4151-9CFD-9A900B4B5AED}"/>
    <dgm:cxn modelId="{90EA9170-1B23-4D8E-931D-07934E64EB49}" type="presOf" srcId="{ED217F8D-99BA-454E-92FB-2E06878BD9B6}" destId="{757B3592-D970-412F-BA9E-1BDFC327FDF2}" srcOrd="0" destOrd="3" presId="urn:microsoft.com/office/officeart/2005/8/layout/hProcess10"/>
    <dgm:cxn modelId="{97DF9C73-1C27-4094-B9CA-8C0E48E00343}" type="presOf" srcId="{04A3B9F4-150A-49A7-AEBB-B880546411B2}" destId="{67FC94CE-F6E1-4393-A343-3EC09528CAC4}" srcOrd="0" destOrd="1" presId="urn:microsoft.com/office/officeart/2005/8/layout/hProcess10"/>
    <dgm:cxn modelId="{6E7CA254-CBBE-4DBD-B436-CAAB1D46F1F4}" srcId="{A1495BDF-D393-4FC2-BF9F-8758EA99411B}" destId="{21F5968B-2636-46B2-8F87-DCF044AEA85E}" srcOrd="0" destOrd="0" parTransId="{12219E14-2EFE-4DA2-B222-14BBDDDD5E74}" sibTransId="{6854BE8A-E3B3-4C19-A83E-F16823719445}"/>
    <dgm:cxn modelId="{7A85C356-46D4-419C-A55D-C367F13D0358}" type="presOf" srcId="{6854BE8A-E3B3-4C19-A83E-F16823719445}" destId="{BB6F7624-474B-41F3-9BBF-B7ED986785E1}" srcOrd="1" destOrd="0" presId="urn:microsoft.com/office/officeart/2005/8/layout/hProcess10"/>
    <dgm:cxn modelId="{F08D757A-DABA-4B12-B272-BA909823ADFC}" srcId="{A1495BDF-D393-4FC2-BF9F-8758EA99411B}" destId="{13A81294-A398-4720-9B78-F3D821CB037D}" srcOrd="2" destOrd="0" parTransId="{3CD36F18-30DD-4BEA-BDB4-908FDDD63E35}" sibTransId="{97381E26-735C-40B1-8D6B-D89F34C843B6}"/>
    <dgm:cxn modelId="{C0B69A7B-6ECC-4685-A7CF-4DDC14054B94}" type="presOf" srcId="{DA944C65-D1A1-4CD6-9A7B-8B660059FF8C}" destId="{0182E540-CA06-46F6-8819-C2FD5764C591}" srcOrd="0" destOrd="2" presId="urn:microsoft.com/office/officeart/2005/8/layout/hProcess10"/>
    <dgm:cxn modelId="{77C6607F-08F1-4C3C-BC9A-BB02C187F45B}" type="presOf" srcId="{90E4CC42-3AD6-473A-BB45-B29F2B1E200A}" destId="{0182E540-CA06-46F6-8819-C2FD5764C591}" srcOrd="0" destOrd="3" presId="urn:microsoft.com/office/officeart/2005/8/layout/hProcess10"/>
    <dgm:cxn modelId="{DC294B98-1FB2-473B-B36F-90D2FC15F089}" srcId="{81B50237-B8B6-4AE8-B418-1A4071185978}" destId="{9B07C154-6A2A-4059-AE67-77357F4D3F29}" srcOrd="1" destOrd="0" parTransId="{4FB65957-B8D5-49AB-9950-D691A89BE751}" sibTransId="{A54CEF35-FF09-4F73-96A2-525DEF2D0BE8}"/>
    <dgm:cxn modelId="{9F5CB398-4CBA-4B3A-B22C-7A34B56ABBE9}" type="presOf" srcId="{1B658E54-70D9-4C7B-88EF-807E1FA09C7D}" destId="{21003408-9073-4D44-B7E8-1ACAEA7486A2}" srcOrd="0" destOrd="0" presId="urn:microsoft.com/office/officeart/2005/8/layout/hProcess10"/>
    <dgm:cxn modelId="{56FD1A9C-58BD-4248-B26E-40636D851BEF}" srcId="{81B50237-B8B6-4AE8-B418-1A4071185978}" destId="{A4FEE83F-D427-4619-A6C1-68E283135EA8}" srcOrd="0" destOrd="0" parTransId="{2467B318-4BEE-433C-AE08-EE6360AD8D39}" sibTransId="{292005D5-D0C3-4D3F-B12E-39461256F97C}"/>
    <dgm:cxn modelId="{EC35DC9F-81C1-4F15-B257-2FF39AE14F3A}" type="presOf" srcId="{21F5968B-2636-46B2-8F87-DCF044AEA85E}" destId="{0182E540-CA06-46F6-8819-C2FD5764C591}" srcOrd="0" destOrd="0" presId="urn:microsoft.com/office/officeart/2005/8/layout/hProcess10"/>
    <dgm:cxn modelId="{E7BEE4BB-9A14-4DD6-9814-5B6D58B47C15}" type="presOf" srcId="{9B07C154-6A2A-4059-AE67-77357F4D3F29}" destId="{757B3592-D970-412F-BA9E-1BDFC327FDF2}" srcOrd="0" destOrd="2" presId="urn:microsoft.com/office/officeart/2005/8/layout/hProcess10"/>
    <dgm:cxn modelId="{810DACC4-B51A-42E3-9FE7-6605E135C8A0}" type="presOf" srcId="{C522BF39-44E5-4F20-B691-9D307A077169}" destId="{67FC94CE-F6E1-4393-A343-3EC09528CAC4}" srcOrd="0" destOrd="2" presId="urn:microsoft.com/office/officeart/2005/8/layout/hProcess10"/>
    <dgm:cxn modelId="{6B2330D3-CCCE-4110-BE0F-738AC04E4246}" type="presOf" srcId="{1B658E54-70D9-4C7B-88EF-807E1FA09C7D}" destId="{D9710519-9031-4D66-9B31-560EDB8BD309}" srcOrd="1" destOrd="0" presId="urn:microsoft.com/office/officeart/2005/8/layout/hProcess10"/>
    <dgm:cxn modelId="{89E7F8DC-EE2B-4DFD-A93A-B384C8DCD9E1}" type="presOf" srcId="{A4FEE83F-D427-4619-A6C1-68E283135EA8}" destId="{757B3592-D970-412F-BA9E-1BDFC327FDF2}" srcOrd="0" destOrd="1" presId="urn:microsoft.com/office/officeart/2005/8/layout/hProcess10"/>
    <dgm:cxn modelId="{710C3FEE-77B9-4EFF-8A40-FF0C34CFA86E}" type="presOf" srcId="{13A81294-A398-4720-9B78-F3D821CB037D}" destId="{67FC94CE-F6E1-4393-A343-3EC09528CAC4}" srcOrd="0" destOrd="0" presId="urn:microsoft.com/office/officeart/2005/8/layout/hProcess10"/>
    <dgm:cxn modelId="{C05D91FA-1162-42B9-BB9F-5561E9172DE7}" srcId="{A1495BDF-D393-4FC2-BF9F-8758EA99411B}" destId="{81B50237-B8B6-4AE8-B418-1A4071185978}" srcOrd="1" destOrd="0" parTransId="{D03E2A96-7D08-402A-948D-55B7E1C86181}" sibTransId="{1B658E54-70D9-4C7B-88EF-807E1FA09C7D}"/>
    <dgm:cxn modelId="{393204E7-4173-4B49-B51F-CCF7700D0909}" type="presParOf" srcId="{8C948DA4-3287-4E30-8A0E-000067A40156}" destId="{47EA77BE-1A81-4E1C-8FB5-FD4B15CD0852}" srcOrd="0" destOrd="0" presId="urn:microsoft.com/office/officeart/2005/8/layout/hProcess10"/>
    <dgm:cxn modelId="{90127587-3F25-402C-8DFD-9CF6D326C821}" type="presParOf" srcId="{47EA77BE-1A81-4E1C-8FB5-FD4B15CD0852}" destId="{AB4ACE52-1C9C-4189-87D3-A2502BD099EF}" srcOrd="0" destOrd="0" presId="urn:microsoft.com/office/officeart/2005/8/layout/hProcess10"/>
    <dgm:cxn modelId="{C2EBAB06-8B26-4AE1-8DBA-03006A397004}" type="presParOf" srcId="{47EA77BE-1A81-4E1C-8FB5-FD4B15CD0852}" destId="{0182E540-CA06-46F6-8819-C2FD5764C591}" srcOrd="1" destOrd="0" presId="urn:microsoft.com/office/officeart/2005/8/layout/hProcess10"/>
    <dgm:cxn modelId="{12B20C51-6A29-4816-ACEE-9F5483D40DAA}" type="presParOf" srcId="{8C948DA4-3287-4E30-8A0E-000067A40156}" destId="{D092893D-8B06-4375-9060-8142E4FB4F75}" srcOrd="1" destOrd="0" presId="urn:microsoft.com/office/officeart/2005/8/layout/hProcess10"/>
    <dgm:cxn modelId="{064B486C-CCB3-4747-BDE2-5FBD453EF663}" type="presParOf" srcId="{D092893D-8B06-4375-9060-8142E4FB4F75}" destId="{BB6F7624-474B-41F3-9BBF-B7ED986785E1}" srcOrd="0" destOrd="0" presId="urn:microsoft.com/office/officeart/2005/8/layout/hProcess10"/>
    <dgm:cxn modelId="{6EF84F89-F9E8-4F1A-976A-45E2867681EA}" type="presParOf" srcId="{8C948DA4-3287-4E30-8A0E-000067A40156}" destId="{58F5087E-5ED5-426C-970A-7256C233651D}" srcOrd="2" destOrd="0" presId="urn:microsoft.com/office/officeart/2005/8/layout/hProcess10"/>
    <dgm:cxn modelId="{33E33DD9-5369-4A99-BFC9-FE9842F0B682}" type="presParOf" srcId="{58F5087E-5ED5-426C-970A-7256C233651D}" destId="{E435B710-4A5A-4E3E-B613-F16A1C3BF132}" srcOrd="0" destOrd="0" presId="urn:microsoft.com/office/officeart/2005/8/layout/hProcess10"/>
    <dgm:cxn modelId="{B4E9563F-4627-495F-8907-0B549D3C62BE}" type="presParOf" srcId="{58F5087E-5ED5-426C-970A-7256C233651D}" destId="{757B3592-D970-412F-BA9E-1BDFC327FDF2}" srcOrd="1" destOrd="0" presId="urn:microsoft.com/office/officeart/2005/8/layout/hProcess10"/>
    <dgm:cxn modelId="{487691B1-8A9C-432C-B69E-5CA96BB890C0}" type="presParOf" srcId="{8C948DA4-3287-4E30-8A0E-000067A40156}" destId="{21003408-9073-4D44-B7E8-1ACAEA7486A2}" srcOrd="3" destOrd="0" presId="urn:microsoft.com/office/officeart/2005/8/layout/hProcess10"/>
    <dgm:cxn modelId="{2C8F6CF8-D375-4612-887E-2865E813DCC2}" type="presParOf" srcId="{21003408-9073-4D44-B7E8-1ACAEA7486A2}" destId="{D9710519-9031-4D66-9B31-560EDB8BD309}" srcOrd="0" destOrd="0" presId="urn:microsoft.com/office/officeart/2005/8/layout/hProcess10"/>
    <dgm:cxn modelId="{29C8AF94-2A0C-4993-BEFE-623097BA534A}" type="presParOf" srcId="{8C948DA4-3287-4E30-8A0E-000067A40156}" destId="{21998BF2-99F0-4A7B-A07F-3C01C4893223}" srcOrd="4" destOrd="0" presId="urn:microsoft.com/office/officeart/2005/8/layout/hProcess10"/>
    <dgm:cxn modelId="{3C958945-A0B8-4551-B4FE-19F3BF8F479F}" type="presParOf" srcId="{21998BF2-99F0-4A7B-A07F-3C01C4893223}" destId="{CAFE3742-74D4-4176-B6D5-6ACDAC453328}" srcOrd="0" destOrd="0" presId="urn:microsoft.com/office/officeart/2005/8/layout/hProcess10"/>
    <dgm:cxn modelId="{E834B2C1-385B-477C-B865-C53F2C66A0A0}" type="presParOf" srcId="{21998BF2-99F0-4A7B-A07F-3C01C4893223}" destId="{67FC94CE-F6E1-4393-A343-3EC09528CAC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a:latin typeface="Arial" panose="020B0604020202020204" pitchFamily="34" charset="0"/>
              <a:cs typeface="Arial" panose="020B0604020202020204" pitchFamily="34" charset="0"/>
            </a:rPr>
            <a:t>Length comp trends:</a:t>
          </a: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a:latin typeface="Arial" panose="020B0604020202020204" pitchFamily="34" charset="0"/>
              <a:cs typeface="Arial" panose="020B0604020202020204" pitchFamily="34" charset="0"/>
            </a:rPr>
            <a:t>No red flags, recent lengths consistent</a:t>
          </a: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a:latin typeface="Arial" panose="020B0604020202020204" pitchFamily="34" charset="0"/>
              <a:cs typeface="Arial" panose="020B0604020202020204" pitchFamily="34" charset="0"/>
            </a:rPr>
            <a:t>Index trends:</a:t>
          </a: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a:latin typeface="Arial" panose="020B0604020202020204" pitchFamily="34" charset="0"/>
              <a:cs typeface="Arial" panose="020B0604020202020204" pitchFamily="34" charset="0"/>
            </a:rPr>
            <a:t>Environmental trends:</a:t>
          </a: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C5E70FA8-3492-4FBB-82B0-77FC3BD54EE8}">
      <dgm:prSet/>
      <dgm:spPr/>
      <dgm:t>
        <a:bodyPr/>
        <a:lstStyle/>
        <a:p>
          <a:r>
            <a:rPr lang="en-US" b="0" dirty="0">
              <a:latin typeface="Arial" panose="020B0604020202020204" pitchFamily="34" charset="0"/>
              <a:cs typeface="Arial" panose="020B0604020202020204" pitchFamily="34" charset="0"/>
            </a:rPr>
            <a:t>2025 warmer than average, cod deeper</a:t>
          </a: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11ECE8A9-1171-47A7-A446-5B57676733A1}">
      <dgm:prSet phldrT="[Text]"/>
      <dgm:spPr/>
      <dgm:t>
        <a:bodyPr/>
        <a:lstStyle/>
        <a:p>
          <a:r>
            <a:rPr lang="en-US" dirty="0">
              <a:latin typeface="Arial" panose="020B0604020202020204" pitchFamily="34" charset="0"/>
              <a:cs typeface="Arial" panose="020B0604020202020204" pitchFamily="34" charset="0"/>
            </a:rPr>
            <a:t>General trend is an increase in adult population</a:t>
          </a: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6BEC89F4-82B6-498F-8083-825292D58241}" type="pres">
      <dgm:prSet presAssocID="{F1E87194-3837-434F-9AFE-56359CDA4879}" presName="Name0" presStyleCnt="0">
        <dgm:presLayoutVars>
          <dgm:dir/>
          <dgm:resizeHandles val="exact"/>
        </dgm:presLayoutVars>
      </dgm:prSet>
      <dgm:spPr/>
    </dgm:pt>
    <dgm:pt modelId="{6BBF2E50-DAF2-4047-B6A5-2CA944EC28FC}" type="pres">
      <dgm:prSet presAssocID="{F1E87194-3837-434F-9AFE-56359CDA4879}" presName="fgShape" presStyleLbl="fgShp" presStyleIdx="0" presStyleCnt="1"/>
      <dgm:spPr/>
    </dgm:pt>
    <dgm:pt modelId="{7F8A375C-E812-4667-B87A-5E9C1820831E}" type="pres">
      <dgm:prSet presAssocID="{F1E87194-3837-434F-9AFE-56359CDA4879}" presName="linComp" presStyleCnt="0"/>
      <dgm:spPr/>
    </dgm:pt>
    <dgm:pt modelId="{BF2A17C7-4DDB-4B6F-8A6B-1578D0015C69}" type="pres">
      <dgm:prSet presAssocID="{DE8AFC94-1B26-4C69-A7E7-07DE59BF1E06}" presName="compNode" presStyleCnt="0"/>
      <dgm:spPr/>
    </dgm:pt>
    <dgm:pt modelId="{B7F78F2D-946D-4722-BCF4-D4D16CF62D1F}" type="pres">
      <dgm:prSet presAssocID="{DE8AFC94-1B26-4C69-A7E7-07DE59BF1E06}" presName="bkgdShape" presStyleLbl="node1" presStyleIdx="0" presStyleCnt="3"/>
      <dgm:spPr/>
    </dgm:pt>
    <dgm:pt modelId="{C961A3F4-099C-4F0E-8F41-3037805900A2}" type="pres">
      <dgm:prSet presAssocID="{DE8AFC94-1B26-4C69-A7E7-07DE59BF1E06}" presName="nodeTx" presStyleLbl="node1" presStyleIdx="0" presStyleCnt="3">
        <dgm:presLayoutVars>
          <dgm:bulletEnabled val="1"/>
        </dgm:presLayoutVars>
      </dgm:prSet>
      <dgm:spPr/>
    </dgm:pt>
    <dgm:pt modelId="{090BB496-DCF5-4512-8899-0C661E431708}" type="pres">
      <dgm:prSet presAssocID="{DE8AFC94-1B26-4C69-A7E7-07DE59BF1E06}" presName="invisiNode" presStyleLbl="node1" presStyleIdx="0" presStyleCnt="3"/>
      <dgm:spPr/>
    </dgm:pt>
    <dgm:pt modelId="{74EE1E78-E7C3-4401-BDD1-BDE843764F0B}" type="pres">
      <dgm:prSet presAssocID="{DE8AFC94-1B26-4C69-A7E7-07DE59BF1E06}" presName="imagNode" presStyleLbl="fgImgPlace1" presStyleIdx="0" presStyleCnt="3"/>
      <dgm:spPr>
        <a:blipFill>
          <a:blip xmlns:r="http://schemas.openxmlformats.org/officeDocument/2006/relationships" r:embed="rId1"/>
          <a:stretch>
            <a:fillRect l="-20000" t="-8000" b="-9000"/>
          </a:stretch>
        </a:blipFill>
      </dgm:spPr>
    </dgm:pt>
    <dgm:pt modelId="{A36BEFF4-F5FE-4959-8090-84B19DB45EA1}" type="pres">
      <dgm:prSet presAssocID="{80878927-5C11-4BDA-B9BB-BA55935C1761}" presName="sibTrans" presStyleLbl="sibTrans2D1" presStyleIdx="0" presStyleCnt="0"/>
      <dgm:spPr/>
    </dgm:pt>
    <dgm:pt modelId="{DF9F466C-BC1F-46A3-A646-D376F34D1A71}" type="pres">
      <dgm:prSet presAssocID="{34AFAC63-DC5D-48C3-81F4-FBB83702A35D}" presName="compNode" presStyleCnt="0"/>
      <dgm:spPr/>
    </dgm:pt>
    <dgm:pt modelId="{12DCB2F3-740A-4875-B497-8AC1849D2888}" type="pres">
      <dgm:prSet presAssocID="{34AFAC63-DC5D-48C3-81F4-FBB83702A35D}" presName="bkgdShape" presStyleLbl="node1" presStyleIdx="1" presStyleCnt="3"/>
      <dgm:spPr/>
    </dgm:pt>
    <dgm:pt modelId="{F2EE2D39-8FF2-433B-BBA3-9A9F27B62CCA}" type="pres">
      <dgm:prSet presAssocID="{34AFAC63-DC5D-48C3-81F4-FBB83702A35D}" presName="nodeTx" presStyleLbl="node1" presStyleIdx="1" presStyleCnt="3">
        <dgm:presLayoutVars>
          <dgm:bulletEnabled val="1"/>
        </dgm:presLayoutVars>
      </dgm:prSet>
      <dgm:spPr/>
    </dgm:pt>
    <dgm:pt modelId="{0EC30F9C-35E1-4840-926D-4A4BCDFF31B7}" type="pres">
      <dgm:prSet presAssocID="{34AFAC63-DC5D-48C3-81F4-FBB83702A35D}" presName="invisiNode" presStyleLbl="node1" presStyleIdx="1" presStyleCnt="3"/>
      <dgm:spPr/>
    </dgm:pt>
    <dgm:pt modelId="{957254D4-3AE7-4916-8D30-9BB9E300C228}" type="pres">
      <dgm:prSet presAssocID="{34AFAC63-DC5D-48C3-81F4-FBB83702A35D}" presName="imagNode" presStyleLbl="fgImgPlace1" presStyleIdx="1" presStyleCnt="3"/>
      <dgm:spPr>
        <a:blipFill>
          <a:blip xmlns:r="http://schemas.openxmlformats.org/officeDocument/2006/relationships" r:embed="rId2"/>
          <a:stretch>
            <a:fillRect l="-20000" t="-8000" b="-9000"/>
          </a:stretch>
        </a:blipFill>
      </dgm:spPr>
    </dgm:pt>
    <dgm:pt modelId="{8C379ACC-95CE-4917-BA22-BA28E127224E}" type="pres">
      <dgm:prSet presAssocID="{426CC97A-7FE5-4BF0-9EFE-237BAB6FB636}" presName="sibTrans" presStyleLbl="sibTrans2D1" presStyleIdx="0" presStyleCnt="0"/>
      <dgm:spPr/>
    </dgm:pt>
    <dgm:pt modelId="{0DB0B843-88AD-463F-BD66-2D53A1121895}" type="pres">
      <dgm:prSet presAssocID="{2B40D248-E412-4F91-BC20-B51841289497}" presName="compNode" presStyleCnt="0"/>
      <dgm:spPr/>
    </dgm:pt>
    <dgm:pt modelId="{4DDD4CA6-CBBD-401A-8F03-E704277851EB}" type="pres">
      <dgm:prSet presAssocID="{2B40D248-E412-4F91-BC20-B51841289497}" presName="bkgdShape" presStyleLbl="node1" presStyleIdx="2" presStyleCnt="3"/>
      <dgm:spPr/>
    </dgm:pt>
    <dgm:pt modelId="{FC22CA98-5DD0-40DB-920B-9D9F315F5950}" type="pres">
      <dgm:prSet presAssocID="{2B40D248-E412-4F91-BC20-B51841289497}" presName="nodeTx" presStyleLbl="node1" presStyleIdx="2" presStyleCnt="3">
        <dgm:presLayoutVars>
          <dgm:bulletEnabled val="1"/>
        </dgm:presLayoutVars>
      </dgm:prSet>
      <dgm:spPr/>
    </dgm:pt>
    <dgm:pt modelId="{50AA5E84-1BCE-4BFD-8C89-CA9E43ADDC1C}" type="pres">
      <dgm:prSet presAssocID="{2B40D248-E412-4F91-BC20-B51841289497}" presName="invisiNode" presStyleLbl="node1" presStyleIdx="2" presStyleCnt="3"/>
      <dgm:spPr/>
    </dgm:pt>
    <dgm:pt modelId="{ED3A1100-76E9-446E-B2E3-A21449D7B572}" type="pres">
      <dgm:prSet presAssocID="{2B40D248-E412-4F91-BC20-B51841289497}" presName="imagNode" presStyleLbl="fgImgPlace1" presStyleIdx="2" presStyleCnt="3"/>
      <dgm:spPr>
        <a:blipFill>
          <a:blip xmlns:r="http://schemas.openxmlformats.org/officeDocument/2006/relationships" r:embed="rId3"/>
          <a:stretch>
            <a:fillRect l="-20000" t="-8000" b="-9000"/>
          </a:stretch>
        </a:blipFill>
      </dgm:spPr>
    </dgm:pt>
  </dgm:ptLst>
  <dgm:cxnLst>
    <dgm:cxn modelId="{D6F5380E-A114-465E-9962-CCD144957751}" type="presOf" srcId="{2B40D248-E412-4F91-BC20-B51841289497}" destId="{4DDD4CA6-CBBD-401A-8F03-E704277851EB}" srcOrd="0" destOrd="0" presId="urn:microsoft.com/office/officeart/2005/8/layout/hList7"/>
    <dgm:cxn modelId="{63E53313-9B4B-4AAD-8494-94EB011A6AFB}" type="presOf" srcId="{11ECE8A9-1171-47A7-A446-5B57676733A1}" destId="{F2EE2D39-8FF2-433B-BBA3-9A9F27B62CCA}" srcOrd="1" destOrd="1" presId="urn:microsoft.com/office/officeart/2005/8/layout/hList7"/>
    <dgm:cxn modelId="{1A43D643-3ADF-4FAC-BD32-BDB50E1045E6}" type="presOf" srcId="{2B40D248-E412-4F91-BC20-B51841289497}" destId="{FC22CA98-5DD0-40DB-920B-9D9F315F5950}" srcOrd="1" destOrd="0" presId="urn:microsoft.com/office/officeart/2005/8/layout/hList7"/>
    <dgm:cxn modelId="{316E4F4B-8EEF-4C50-B8B3-5C559B946689}" type="presOf" srcId="{DE8AFC94-1B26-4C69-A7E7-07DE59BF1E06}" destId="{B7F78F2D-946D-4722-BCF4-D4D16CF62D1F}" srcOrd="0" destOrd="0" presId="urn:microsoft.com/office/officeart/2005/8/layout/hList7"/>
    <dgm:cxn modelId="{E78F7F53-86B7-4E13-81E7-F4DAFF26FCE0}" type="presOf" srcId="{C5E70FA8-3492-4FBB-82B0-77FC3BD54EE8}" destId="{FC22CA98-5DD0-40DB-920B-9D9F315F5950}" srcOrd="1" destOrd="1" presId="urn:microsoft.com/office/officeart/2005/8/layout/hList7"/>
    <dgm:cxn modelId="{6FC5CF75-169F-4264-94E4-0CD2D9D37C68}" srcId="{F1E87194-3837-434F-9AFE-56359CDA4879}" destId="{2B40D248-E412-4F91-BC20-B51841289497}" srcOrd="2" destOrd="0" parTransId="{E6D506F7-A923-4D24-A6F7-8FF114DC8F6A}" sibTransId="{20FA95D6-B3DC-4669-94C7-29DB8FF3D077}"/>
    <dgm:cxn modelId="{35473390-6F5A-47F5-81EF-A2D7F023E9E5}" srcId="{F1E87194-3837-434F-9AFE-56359CDA4879}" destId="{DE8AFC94-1B26-4C69-A7E7-07DE59BF1E06}" srcOrd="0" destOrd="0" parTransId="{0D2584B0-9A15-4B2B-9786-AC6E7451600D}" sibTransId="{80878927-5C11-4BDA-B9BB-BA55935C1761}"/>
    <dgm:cxn modelId="{542694B1-1E34-4A58-93B1-506C96BEAD36}" type="presOf" srcId="{DE8AFC94-1B26-4C69-A7E7-07DE59BF1E06}" destId="{C961A3F4-099C-4F0E-8F41-3037805900A2}" srcOrd="1" destOrd="0" presId="urn:microsoft.com/office/officeart/2005/8/layout/hList7"/>
    <dgm:cxn modelId="{E6AE9EB2-B019-4D2D-9832-942E350FF28C}" type="presOf" srcId="{80878927-5C11-4BDA-B9BB-BA55935C1761}" destId="{A36BEFF4-F5FE-4959-8090-84B19DB45EA1}" srcOrd="0" destOrd="0" presId="urn:microsoft.com/office/officeart/2005/8/layout/hList7"/>
    <dgm:cxn modelId="{8B4A3FBD-C785-41FE-9621-0D4711B9962C}" type="presOf" srcId="{F1E87194-3837-434F-9AFE-56359CDA4879}" destId="{6BEC89F4-82B6-498F-8083-825292D58241}" srcOrd="0" destOrd="0" presId="urn:microsoft.com/office/officeart/2005/8/layout/hList7"/>
    <dgm:cxn modelId="{EA1EA1BD-E4DB-402D-A4F3-3942A9E46570}" type="presOf" srcId="{426CC97A-7FE5-4BF0-9EFE-237BAB6FB636}" destId="{8C379ACC-95CE-4917-BA22-BA28E127224E}" srcOrd="0" destOrd="0" presId="urn:microsoft.com/office/officeart/2005/8/layout/hList7"/>
    <dgm:cxn modelId="{30704DBE-290F-4EEE-97D8-B636FED71934}" srcId="{F1E87194-3837-434F-9AFE-56359CDA4879}" destId="{34AFAC63-DC5D-48C3-81F4-FBB83702A35D}" srcOrd="1" destOrd="0" parTransId="{9E5F63A0-AF92-4B0A-97DE-27CC045D92B8}" sibTransId="{426CC97A-7FE5-4BF0-9EFE-237BAB6FB636}"/>
    <dgm:cxn modelId="{1F3F29C1-6B7E-4485-B7E4-72B1711095F5}" type="presOf" srcId="{112C3830-3514-432F-B500-9665C64E864A}" destId="{C961A3F4-099C-4F0E-8F41-3037805900A2}" srcOrd="1" destOrd="1" presId="urn:microsoft.com/office/officeart/2005/8/layout/hList7"/>
    <dgm:cxn modelId="{FFA2C7CD-B9E9-415B-9334-AC2EA68C4E72}" type="presOf" srcId="{C5E70FA8-3492-4FBB-82B0-77FC3BD54EE8}" destId="{4DDD4CA6-CBBD-401A-8F03-E704277851EB}" srcOrd="0" destOrd="1" presId="urn:microsoft.com/office/officeart/2005/8/layout/hList7"/>
    <dgm:cxn modelId="{6F6852D1-F0CB-44AE-9DA3-2FCCF175F689}" type="presOf" srcId="{112C3830-3514-432F-B500-9665C64E864A}" destId="{B7F78F2D-946D-4722-BCF4-D4D16CF62D1F}" srcOrd="0" destOrd="1" presId="urn:microsoft.com/office/officeart/2005/8/layout/hList7"/>
    <dgm:cxn modelId="{2CC579D3-C046-44DE-9494-2826A2DF1DE5}" type="presOf" srcId="{11ECE8A9-1171-47A7-A446-5B57676733A1}" destId="{12DCB2F3-740A-4875-B497-8AC1849D2888}" srcOrd="0" destOrd="1" presId="urn:microsoft.com/office/officeart/2005/8/layout/hList7"/>
    <dgm:cxn modelId="{84678CD3-14AD-4DE9-8E57-EE22E28F8690}" srcId="{DE8AFC94-1B26-4C69-A7E7-07DE59BF1E06}" destId="{112C3830-3514-432F-B500-9665C64E864A}" srcOrd="0" destOrd="0" parTransId="{E46CECAA-D1FB-4D03-872C-7F7EA5A6A09F}" sibTransId="{AA97FAE2-CE64-4909-8768-DD549F4BD456}"/>
    <dgm:cxn modelId="{44145FD8-1CD1-4B2D-8C1A-AA353C1D2263}" type="presOf" srcId="{34AFAC63-DC5D-48C3-81F4-FBB83702A35D}" destId="{12DCB2F3-740A-4875-B497-8AC1849D2888}" srcOrd="0" destOrd="0" presId="urn:microsoft.com/office/officeart/2005/8/layout/hList7"/>
    <dgm:cxn modelId="{C352B2DE-6E96-44FC-9D8A-1CDE6465A8AF}" srcId="{2B40D248-E412-4F91-BC20-B51841289497}" destId="{C5E70FA8-3492-4FBB-82B0-77FC3BD54EE8}" srcOrd="0" destOrd="0" parTransId="{D3901DBB-5E86-452D-8605-B318BCA67424}" sibTransId="{D09185DD-0856-4CBE-B5DA-901809B8B245}"/>
    <dgm:cxn modelId="{5042E6F4-05BB-40A2-99B6-C610C1DD36CF}" type="presOf" srcId="{34AFAC63-DC5D-48C3-81F4-FBB83702A35D}" destId="{F2EE2D39-8FF2-433B-BBA3-9A9F27B62CCA}" srcOrd="1" destOrd="0" presId="urn:microsoft.com/office/officeart/2005/8/layout/hList7"/>
    <dgm:cxn modelId="{502EB6FB-7B05-4F23-A17F-7535EF97EE2B}" srcId="{34AFAC63-DC5D-48C3-81F4-FBB83702A35D}" destId="{11ECE8A9-1171-47A7-A446-5B57676733A1}" srcOrd="0" destOrd="0" parTransId="{288692F5-C98B-42FD-9ACA-443CC44161B3}" sibTransId="{BDCF9BA4-9AC1-4348-8598-DC8B8ECE5C7E}"/>
    <dgm:cxn modelId="{B7355331-B1B8-472A-AD17-986D00D61441}" type="presParOf" srcId="{6BEC89F4-82B6-498F-8083-825292D58241}" destId="{6BBF2E50-DAF2-4047-B6A5-2CA944EC28FC}" srcOrd="0" destOrd="0" presId="urn:microsoft.com/office/officeart/2005/8/layout/hList7"/>
    <dgm:cxn modelId="{B3E9FD53-1D26-48EE-BCD7-D660B5E6BC66}" type="presParOf" srcId="{6BEC89F4-82B6-498F-8083-825292D58241}" destId="{7F8A375C-E812-4667-B87A-5E9C1820831E}" srcOrd="1" destOrd="0" presId="urn:microsoft.com/office/officeart/2005/8/layout/hList7"/>
    <dgm:cxn modelId="{73C0E035-C347-4EB8-8CC7-E5C6865515DC}" type="presParOf" srcId="{7F8A375C-E812-4667-B87A-5E9C1820831E}" destId="{BF2A17C7-4DDB-4B6F-8A6B-1578D0015C69}" srcOrd="0" destOrd="0" presId="urn:microsoft.com/office/officeart/2005/8/layout/hList7"/>
    <dgm:cxn modelId="{C6EAEE6B-F70B-4782-A7FA-06FC35763BD7}" type="presParOf" srcId="{BF2A17C7-4DDB-4B6F-8A6B-1578D0015C69}" destId="{B7F78F2D-946D-4722-BCF4-D4D16CF62D1F}" srcOrd="0" destOrd="0" presId="urn:microsoft.com/office/officeart/2005/8/layout/hList7"/>
    <dgm:cxn modelId="{B2D6B3E2-CC1B-4704-B0E1-EEC14CC15135}" type="presParOf" srcId="{BF2A17C7-4DDB-4B6F-8A6B-1578D0015C69}" destId="{C961A3F4-099C-4F0E-8F41-3037805900A2}" srcOrd="1" destOrd="0" presId="urn:microsoft.com/office/officeart/2005/8/layout/hList7"/>
    <dgm:cxn modelId="{52937172-D636-4A69-954A-B9539A286C7E}" type="presParOf" srcId="{BF2A17C7-4DDB-4B6F-8A6B-1578D0015C69}" destId="{090BB496-DCF5-4512-8899-0C661E431708}" srcOrd="2" destOrd="0" presId="urn:microsoft.com/office/officeart/2005/8/layout/hList7"/>
    <dgm:cxn modelId="{7BA81375-3B56-4350-AF1F-01CBE146DE3A}" type="presParOf" srcId="{BF2A17C7-4DDB-4B6F-8A6B-1578D0015C69}" destId="{74EE1E78-E7C3-4401-BDD1-BDE843764F0B}" srcOrd="3" destOrd="0" presId="urn:microsoft.com/office/officeart/2005/8/layout/hList7"/>
    <dgm:cxn modelId="{B4273F52-E377-40F0-A06F-4DA88D4357B1}" type="presParOf" srcId="{7F8A375C-E812-4667-B87A-5E9C1820831E}" destId="{A36BEFF4-F5FE-4959-8090-84B19DB45EA1}" srcOrd="1" destOrd="0" presId="urn:microsoft.com/office/officeart/2005/8/layout/hList7"/>
    <dgm:cxn modelId="{EB7704C8-C013-4A51-8438-DD09F1EC31FB}" type="presParOf" srcId="{7F8A375C-E812-4667-B87A-5E9C1820831E}" destId="{DF9F466C-BC1F-46A3-A646-D376F34D1A71}" srcOrd="2" destOrd="0" presId="urn:microsoft.com/office/officeart/2005/8/layout/hList7"/>
    <dgm:cxn modelId="{B1AE864A-B23A-4A58-AC45-B77CCDF70AEA}" type="presParOf" srcId="{DF9F466C-BC1F-46A3-A646-D376F34D1A71}" destId="{12DCB2F3-740A-4875-B497-8AC1849D2888}" srcOrd="0" destOrd="0" presId="urn:microsoft.com/office/officeart/2005/8/layout/hList7"/>
    <dgm:cxn modelId="{ED5621AE-0945-4F8E-95B5-D399B4C062D5}" type="presParOf" srcId="{DF9F466C-BC1F-46A3-A646-D376F34D1A71}" destId="{F2EE2D39-8FF2-433B-BBA3-9A9F27B62CCA}" srcOrd="1" destOrd="0" presId="urn:microsoft.com/office/officeart/2005/8/layout/hList7"/>
    <dgm:cxn modelId="{BF9C2DB0-2AC1-4F7E-BC2D-4BC5F354345E}" type="presParOf" srcId="{DF9F466C-BC1F-46A3-A646-D376F34D1A71}" destId="{0EC30F9C-35E1-4840-926D-4A4BCDFF31B7}" srcOrd="2" destOrd="0" presId="urn:microsoft.com/office/officeart/2005/8/layout/hList7"/>
    <dgm:cxn modelId="{3A4AE530-9FC9-436C-AD24-B9B3960B19C9}" type="presParOf" srcId="{DF9F466C-BC1F-46A3-A646-D376F34D1A71}" destId="{957254D4-3AE7-4916-8D30-9BB9E300C228}" srcOrd="3" destOrd="0" presId="urn:microsoft.com/office/officeart/2005/8/layout/hList7"/>
    <dgm:cxn modelId="{F95776FC-7884-40C0-921F-C0EBCA9A7CF9}" type="presParOf" srcId="{7F8A375C-E812-4667-B87A-5E9C1820831E}" destId="{8C379ACC-95CE-4917-BA22-BA28E127224E}" srcOrd="3" destOrd="0" presId="urn:microsoft.com/office/officeart/2005/8/layout/hList7"/>
    <dgm:cxn modelId="{EA32F405-DD03-448D-8382-C23B5500C1D1}" type="presParOf" srcId="{7F8A375C-E812-4667-B87A-5E9C1820831E}" destId="{0DB0B843-88AD-463F-BD66-2D53A1121895}" srcOrd="4" destOrd="0" presId="urn:microsoft.com/office/officeart/2005/8/layout/hList7"/>
    <dgm:cxn modelId="{F37ABD91-DE51-4593-92BE-F3E1AC2F23FE}" type="presParOf" srcId="{0DB0B843-88AD-463F-BD66-2D53A1121895}" destId="{4DDD4CA6-CBBD-401A-8F03-E704277851EB}" srcOrd="0" destOrd="0" presId="urn:microsoft.com/office/officeart/2005/8/layout/hList7"/>
    <dgm:cxn modelId="{8F4E66D6-E2B0-4E93-8B36-459313248D7C}" type="presParOf" srcId="{0DB0B843-88AD-463F-BD66-2D53A1121895}" destId="{FC22CA98-5DD0-40DB-920B-9D9F315F5950}" srcOrd="1" destOrd="0" presId="urn:microsoft.com/office/officeart/2005/8/layout/hList7"/>
    <dgm:cxn modelId="{84F962D6-5B07-4883-8D33-72897268840E}" type="presParOf" srcId="{0DB0B843-88AD-463F-BD66-2D53A1121895}" destId="{50AA5E84-1BCE-4BFD-8C89-CA9E43ADDC1C}" srcOrd="2" destOrd="0" presId="urn:microsoft.com/office/officeart/2005/8/layout/hList7"/>
    <dgm:cxn modelId="{FF1FF81A-8793-4052-B8DF-C9EE558007DE}" type="presParOf" srcId="{0DB0B843-88AD-463F-BD66-2D53A1121895}" destId="{ED3A1100-76E9-446E-B2E3-A21449D7B57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process4" loCatId="list" qsTypeId="urn:microsoft.com/office/officeart/2005/8/quickstyle/simple5" qsCatId="simple" csTypeId="urn:microsoft.com/office/officeart/2005/8/colors/accent1_2" csCatId="accent1" phldr="1"/>
      <dgm:spPr/>
    </dgm:pt>
    <dgm:pt modelId="{C301DAA1-009F-4286-BC54-AF8C2793ACD1}">
      <dgm:prSet phldrT="[Text]"/>
      <dgm:spPr/>
      <dgm:t>
        <a:bodyPr/>
        <a:lstStyle/>
        <a:p>
          <a:r>
            <a:rPr lang="en-US" dirty="0"/>
            <a:t>Data fits</a:t>
          </a:r>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a:t>Model 24.0 results</a:t>
          </a:r>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a:t>Model diagnostics</a:t>
          </a:r>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D590901-E150-43B3-97EE-570C16E0DBA5}">
      <dgm:prSet/>
      <dgm:spPr/>
      <dgm:t>
        <a:bodyPr/>
        <a:lstStyle/>
        <a:p>
          <a:r>
            <a:rPr lang="en-US" dirty="0"/>
            <a:t>Recommendations</a:t>
          </a:r>
        </a:p>
      </dgm:t>
    </dgm:pt>
    <dgm:pt modelId="{F1B50F8F-E285-4480-8689-F3FF3E250E48}" type="parTrans" cxnId="{B17ABC0F-37E8-4590-A07C-ED52645D4CBB}">
      <dgm:prSet/>
      <dgm:spPr/>
      <dgm:t>
        <a:bodyPr/>
        <a:lstStyle/>
        <a:p>
          <a:endParaRPr lang="en-US"/>
        </a:p>
      </dgm:t>
    </dgm:pt>
    <dgm:pt modelId="{4D8C0AF9-733F-4D1B-9954-D8327B0DB7BF}" type="sibTrans" cxnId="{B17ABC0F-37E8-4590-A07C-ED52645D4CBB}">
      <dgm:prSet/>
      <dgm:spPr/>
      <dgm:t>
        <a:bodyPr/>
        <a:lstStyle/>
        <a:p>
          <a:endParaRPr lang="en-US"/>
        </a:p>
      </dgm:t>
    </dgm:pt>
    <dgm:pt modelId="{D3A269F1-B6B1-454E-8F39-F6511F935EB9}" type="pres">
      <dgm:prSet presAssocID="{71C518A6-25E3-4CFA-879E-1B7C0EAF5310}" presName="Name0" presStyleCnt="0">
        <dgm:presLayoutVars>
          <dgm:dir/>
          <dgm:animLvl val="lvl"/>
          <dgm:resizeHandles val="exact"/>
        </dgm:presLayoutVars>
      </dgm:prSet>
      <dgm:spPr/>
    </dgm:pt>
    <dgm:pt modelId="{674BA996-26A7-4598-9FAD-490F12FFCEA3}" type="pres">
      <dgm:prSet presAssocID="{9D590901-E150-43B3-97EE-570C16E0DBA5}" presName="boxAndChildren" presStyleCnt="0"/>
      <dgm:spPr/>
    </dgm:pt>
    <dgm:pt modelId="{34400AF9-1C8A-4C24-A792-5700FA27B6CA}" type="pres">
      <dgm:prSet presAssocID="{9D590901-E150-43B3-97EE-570C16E0DBA5}" presName="parentTextBox" presStyleLbl="node1" presStyleIdx="0" presStyleCnt="4"/>
      <dgm:spPr/>
    </dgm:pt>
    <dgm:pt modelId="{37A62AEA-55F9-42BB-BA32-ADCF72E1338F}" type="pres">
      <dgm:prSet presAssocID="{63101682-4340-4D27-866F-A8D4C7DA5325}" presName="sp" presStyleCnt="0"/>
      <dgm:spPr/>
    </dgm:pt>
    <dgm:pt modelId="{11E27EB5-01F1-4859-A676-003CAF229B39}" type="pres">
      <dgm:prSet presAssocID="{8A6DC488-7A0E-4134-93E3-CE492E84B443}" presName="arrowAndChildren" presStyleCnt="0"/>
      <dgm:spPr/>
    </dgm:pt>
    <dgm:pt modelId="{FD13F428-97C5-4752-B2A3-1218B6656552}" type="pres">
      <dgm:prSet presAssocID="{8A6DC488-7A0E-4134-93E3-CE492E84B443}" presName="parentTextArrow" presStyleLbl="node1" presStyleIdx="1" presStyleCnt="4"/>
      <dgm:spPr/>
    </dgm:pt>
    <dgm:pt modelId="{74276848-12F8-4111-818B-3987F059C0A1}" type="pres">
      <dgm:prSet presAssocID="{38AA762D-CED1-488F-85CD-E7EF8B208324}" presName="sp" presStyleCnt="0"/>
      <dgm:spPr/>
    </dgm:pt>
    <dgm:pt modelId="{006065EC-62F8-48B5-97A1-5884D9069B36}" type="pres">
      <dgm:prSet presAssocID="{BCFFCE37-B2EF-43DD-9863-C6DAA919A222}" presName="arrowAndChildren" presStyleCnt="0"/>
      <dgm:spPr/>
    </dgm:pt>
    <dgm:pt modelId="{20A11E9A-6B1C-4F16-9133-B7632DF9307E}" type="pres">
      <dgm:prSet presAssocID="{BCFFCE37-B2EF-43DD-9863-C6DAA919A222}" presName="parentTextArrow" presStyleLbl="node1" presStyleIdx="2" presStyleCnt="4"/>
      <dgm:spPr/>
    </dgm:pt>
    <dgm:pt modelId="{4B71422F-DBD0-4EE2-A341-EA9BEB26C522}" type="pres">
      <dgm:prSet presAssocID="{65EE21AC-EA89-400F-9306-ECDAD308B6BC}" presName="sp" presStyleCnt="0"/>
      <dgm:spPr/>
    </dgm:pt>
    <dgm:pt modelId="{C330D1E1-FA9B-4E5E-B8E8-22F16A174239}" type="pres">
      <dgm:prSet presAssocID="{C301DAA1-009F-4286-BC54-AF8C2793ACD1}" presName="arrowAndChildren" presStyleCnt="0"/>
      <dgm:spPr/>
    </dgm:pt>
    <dgm:pt modelId="{FE6BCFE6-EFF1-4EF7-9E7A-129D79069DFC}" type="pres">
      <dgm:prSet presAssocID="{C301DAA1-009F-4286-BC54-AF8C2793ACD1}" presName="parentTextArrow" presStyleLbl="node1" presStyleIdx="3" presStyleCnt="4"/>
      <dgm:spPr/>
    </dgm:pt>
  </dgm:ptLst>
  <dgm:cxnLst>
    <dgm:cxn modelId="{B17ABC0F-37E8-4590-A07C-ED52645D4CBB}" srcId="{71C518A6-25E3-4CFA-879E-1B7C0EAF5310}" destId="{9D590901-E150-43B3-97EE-570C16E0DBA5}" srcOrd="3" destOrd="0" parTransId="{F1B50F8F-E285-4480-8689-F3FF3E250E48}" sibTransId="{4D8C0AF9-733F-4D1B-9954-D8327B0DB7BF}"/>
    <dgm:cxn modelId="{F70F213B-BF60-4E40-801D-B9CF2A2CCD4B}" srcId="{71C518A6-25E3-4CFA-879E-1B7C0EAF5310}" destId="{BCFFCE37-B2EF-43DD-9863-C6DAA919A222}" srcOrd="1" destOrd="0" parTransId="{FF188BD5-3CF3-489F-9437-02028BF30FEF}" sibTransId="{38AA762D-CED1-488F-85CD-E7EF8B208324}"/>
    <dgm:cxn modelId="{DBD6584D-0B29-401A-B42C-F3984833DE42}" type="presOf" srcId="{C301DAA1-009F-4286-BC54-AF8C2793ACD1}" destId="{FE6BCFE6-EFF1-4EF7-9E7A-129D79069DFC}" srcOrd="0" destOrd="0" presId="urn:microsoft.com/office/officeart/2005/8/layout/process4"/>
    <dgm:cxn modelId="{BA3C557D-9860-4D56-8934-A56A9DF61E98}" srcId="{71C518A6-25E3-4CFA-879E-1B7C0EAF5310}" destId="{8A6DC488-7A0E-4134-93E3-CE492E84B443}" srcOrd="2" destOrd="0" parTransId="{BB8347BA-0ADF-4838-8368-1759BE10B93E}" sibTransId="{63101682-4340-4D27-866F-A8D4C7DA5325}"/>
    <dgm:cxn modelId="{AA6DC386-92C0-447F-9C0B-21F9550FB065}" type="presOf" srcId="{BCFFCE37-B2EF-43DD-9863-C6DAA919A222}" destId="{20A11E9A-6B1C-4F16-9133-B7632DF9307E}" srcOrd="0" destOrd="0" presId="urn:microsoft.com/office/officeart/2005/8/layout/process4"/>
    <dgm:cxn modelId="{29EDA793-A0EC-4019-B2CC-5E5F1B8746CF}" type="presOf" srcId="{8A6DC488-7A0E-4134-93E3-CE492E84B443}" destId="{FD13F428-97C5-4752-B2A3-1218B6656552}" srcOrd="0" destOrd="0" presId="urn:microsoft.com/office/officeart/2005/8/layout/process4"/>
    <dgm:cxn modelId="{3BAAFBC5-FAC9-4B17-BF56-BFAA5004EF30}" type="presOf" srcId="{9D590901-E150-43B3-97EE-570C16E0DBA5}" destId="{34400AF9-1C8A-4C24-A792-5700FA27B6CA}" srcOrd="0" destOrd="0" presId="urn:microsoft.com/office/officeart/2005/8/layout/process4"/>
    <dgm:cxn modelId="{A7FABBE2-62A1-415E-9AF4-17D427056FC0}" srcId="{71C518A6-25E3-4CFA-879E-1B7C0EAF5310}" destId="{C301DAA1-009F-4286-BC54-AF8C2793ACD1}" srcOrd="0" destOrd="0" parTransId="{CC1C8AA7-6AC0-4CC0-A811-FC7C44FCA0A1}" sibTransId="{65EE21AC-EA89-400F-9306-ECDAD308B6BC}"/>
    <dgm:cxn modelId="{28374AF3-341E-4585-B167-495B90C80826}" type="presOf" srcId="{71C518A6-25E3-4CFA-879E-1B7C0EAF5310}" destId="{D3A269F1-B6B1-454E-8F39-F6511F935EB9}" srcOrd="0" destOrd="0" presId="urn:microsoft.com/office/officeart/2005/8/layout/process4"/>
    <dgm:cxn modelId="{0D35B8BF-0D10-4E5D-A106-E29A5CBF5E6A}" type="presParOf" srcId="{D3A269F1-B6B1-454E-8F39-F6511F935EB9}" destId="{674BA996-26A7-4598-9FAD-490F12FFCEA3}" srcOrd="0" destOrd="0" presId="urn:microsoft.com/office/officeart/2005/8/layout/process4"/>
    <dgm:cxn modelId="{08E90BB6-B2EE-4A75-8BE4-D06B077EFC06}" type="presParOf" srcId="{674BA996-26A7-4598-9FAD-490F12FFCEA3}" destId="{34400AF9-1C8A-4C24-A792-5700FA27B6CA}" srcOrd="0" destOrd="0" presId="urn:microsoft.com/office/officeart/2005/8/layout/process4"/>
    <dgm:cxn modelId="{15FD81A0-C82B-4B54-AD58-49DCEA578893}" type="presParOf" srcId="{D3A269F1-B6B1-454E-8F39-F6511F935EB9}" destId="{37A62AEA-55F9-42BB-BA32-ADCF72E1338F}" srcOrd="1" destOrd="0" presId="urn:microsoft.com/office/officeart/2005/8/layout/process4"/>
    <dgm:cxn modelId="{E6202E8A-5260-4410-9F0B-366D87BE5FF7}" type="presParOf" srcId="{D3A269F1-B6B1-454E-8F39-F6511F935EB9}" destId="{11E27EB5-01F1-4859-A676-003CAF229B39}" srcOrd="2" destOrd="0" presId="urn:microsoft.com/office/officeart/2005/8/layout/process4"/>
    <dgm:cxn modelId="{73CA89E8-046F-4CB7-A6B0-AF04A5FA6276}" type="presParOf" srcId="{11E27EB5-01F1-4859-A676-003CAF229B39}" destId="{FD13F428-97C5-4752-B2A3-1218B6656552}" srcOrd="0" destOrd="0" presId="urn:microsoft.com/office/officeart/2005/8/layout/process4"/>
    <dgm:cxn modelId="{376825FF-DE7B-406B-8F3B-60B7CE7BE5B3}" type="presParOf" srcId="{D3A269F1-B6B1-454E-8F39-F6511F935EB9}" destId="{74276848-12F8-4111-818B-3987F059C0A1}" srcOrd="3" destOrd="0" presId="urn:microsoft.com/office/officeart/2005/8/layout/process4"/>
    <dgm:cxn modelId="{83D88EC2-B412-4EF3-A2B1-86C98F769AD3}" type="presParOf" srcId="{D3A269F1-B6B1-454E-8F39-F6511F935EB9}" destId="{006065EC-62F8-48B5-97A1-5884D9069B36}" srcOrd="4" destOrd="0" presId="urn:microsoft.com/office/officeart/2005/8/layout/process4"/>
    <dgm:cxn modelId="{21573B87-8B6C-498C-8F49-16285E2890EC}" type="presParOf" srcId="{006065EC-62F8-48B5-97A1-5884D9069B36}" destId="{20A11E9A-6B1C-4F16-9133-B7632DF9307E}" srcOrd="0" destOrd="0" presId="urn:microsoft.com/office/officeart/2005/8/layout/process4"/>
    <dgm:cxn modelId="{E0C1C3DB-3193-4E3D-A401-AC64CA701AD4}" type="presParOf" srcId="{D3A269F1-B6B1-454E-8F39-F6511F935EB9}" destId="{4B71422F-DBD0-4EE2-A341-EA9BEB26C522}" srcOrd="5" destOrd="0" presId="urn:microsoft.com/office/officeart/2005/8/layout/process4"/>
    <dgm:cxn modelId="{EAD3084C-064C-481F-9B73-630B15C971AF}" type="presParOf" srcId="{D3A269F1-B6B1-454E-8F39-F6511F935EB9}" destId="{C330D1E1-FA9B-4E5E-B8E8-22F16A174239}" srcOrd="6" destOrd="0" presId="urn:microsoft.com/office/officeart/2005/8/layout/process4"/>
    <dgm:cxn modelId="{C5AD04F7-C80C-4338-BBA5-F24FFCAA567B}" type="presParOf" srcId="{C330D1E1-FA9B-4E5E-B8E8-22F16A174239}" destId="{FE6BCFE6-EFF1-4EF7-9E7A-129D79069DF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ACE52-1C9C-4189-87D3-A2502BD099EF}">
      <dsp:nvSpPr>
        <dsp:cNvPr id="0" name=""/>
        <dsp:cNvSpPr/>
      </dsp:nvSpPr>
      <dsp:spPr>
        <a:xfrm>
          <a:off x="4324" y="1772333"/>
          <a:ext cx="2037480" cy="203748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82E540-CA06-46F6-8819-C2FD5764C591}">
      <dsp:nvSpPr>
        <dsp:cNvPr id="0" name=""/>
        <dsp:cNvSpPr/>
      </dsp:nvSpPr>
      <dsp:spPr>
        <a:xfrm>
          <a:off x="336007" y="3440236"/>
          <a:ext cx="2037480" cy="114665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Data</a:t>
          </a:r>
        </a:p>
        <a:p>
          <a:pPr marL="114300" lvl="1" indent="-114300" algn="l" defTabSz="533400">
            <a:lnSpc>
              <a:spcPct val="90000"/>
            </a:lnSpc>
            <a:spcBef>
              <a:spcPct val="0"/>
            </a:spcBef>
            <a:spcAft>
              <a:spcPct val="15000"/>
            </a:spcAft>
            <a:buChar char="•"/>
          </a:pPr>
          <a:r>
            <a:rPr lang="en-US" sz="1200" kern="1200" dirty="0"/>
            <a:t>Fishery</a:t>
          </a:r>
        </a:p>
        <a:p>
          <a:pPr marL="114300" lvl="1" indent="-114300" algn="l" defTabSz="533400">
            <a:lnSpc>
              <a:spcPct val="90000"/>
            </a:lnSpc>
            <a:spcBef>
              <a:spcPct val="0"/>
            </a:spcBef>
            <a:spcAft>
              <a:spcPct val="15000"/>
            </a:spcAft>
            <a:buChar char="•"/>
          </a:pPr>
          <a:r>
            <a:rPr lang="en-US" sz="1200" kern="1200" dirty="0"/>
            <a:t>Survey</a:t>
          </a:r>
        </a:p>
        <a:p>
          <a:pPr marL="114300" lvl="1" indent="-114300" algn="l" defTabSz="533400">
            <a:lnSpc>
              <a:spcPct val="90000"/>
            </a:lnSpc>
            <a:spcBef>
              <a:spcPct val="0"/>
            </a:spcBef>
            <a:spcAft>
              <a:spcPct val="15000"/>
            </a:spcAft>
            <a:buChar char="•"/>
          </a:pPr>
          <a:r>
            <a:rPr lang="en-US" sz="1200" kern="1200" dirty="0"/>
            <a:t>Other</a:t>
          </a:r>
        </a:p>
      </dsp:txBody>
      <dsp:txXfrm>
        <a:off x="369591" y="3473820"/>
        <a:ext cx="1970312" cy="1079485"/>
      </dsp:txXfrm>
    </dsp:sp>
    <dsp:sp modelId="{D092893D-8B06-4375-9060-8142E4FB4F75}">
      <dsp:nvSpPr>
        <dsp:cNvPr id="0" name=""/>
        <dsp:cNvSpPr/>
      </dsp:nvSpPr>
      <dsp:spPr>
        <a:xfrm rot="588110">
          <a:off x="2435489" y="2825068"/>
          <a:ext cx="402496" cy="48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36370" y="2912706"/>
        <a:ext cx="281747" cy="293746"/>
      </dsp:txXfrm>
    </dsp:sp>
    <dsp:sp modelId="{E435B710-4A5A-4E3E-B613-F16A1C3BF132}">
      <dsp:nvSpPr>
        <dsp:cNvPr id="0" name=""/>
        <dsp:cNvSpPr/>
      </dsp:nvSpPr>
      <dsp:spPr>
        <a:xfrm>
          <a:off x="3175009" y="2320110"/>
          <a:ext cx="2037480" cy="203748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7B3592-D970-412F-BA9E-1BDFC327FDF2}">
      <dsp:nvSpPr>
        <dsp:cNvPr id="0" name=""/>
        <dsp:cNvSpPr/>
      </dsp:nvSpPr>
      <dsp:spPr>
        <a:xfrm>
          <a:off x="3506692" y="3991028"/>
          <a:ext cx="2037480" cy="1140622"/>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Results</a:t>
          </a:r>
        </a:p>
        <a:p>
          <a:pPr marL="114300" lvl="1" indent="-114300" algn="l" defTabSz="533400">
            <a:lnSpc>
              <a:spcPct val="90000"/>
            </a:lnSpc>
            <a:spcBef>
              <a:spcPct val="0"/>
            </a:spcBef>
            <a:spcAft>
              <a:spcPct val="15000"/>
            </a:spcAft>
            <a:buChar char="•"/>
          </a:pPr>
          <a:r>
            <a:rPr lang="en-US" sz="1200" kern="1200" dirty="0"/>
            <a:t>Data fit</a:t>
          </a:r>
        </a:p>
        <a:p>
          <a:pPr marL="114300" lvl="1" indent="-114300" algn="l" defTabSz="533400">
            <a:lnSpc>
              <a:spcPct val="90000"/>
            </a:lnSpc>
            <a:spcBef>
              <a:spcPct val="0"/>
            </a:spcBef>
            <a:spcAft>
              <a:spcPct val="15000"/>
            </a:spcAft>
            <a:buChar char="•"/>
          </a:pPr>
          <a:r>
            <a:rPr lang="en-US" sz="1200" kern="1200" dirty="0"/>
            <a:t>Model evaluation</a:t>
          </a:r>
        </a:p>
        <a:p>
          <a:pPr marL="114300" lvl="1" indent="-114300" algn="l" defTabSz="533400">
            <a:lnSpc>
              <a:spcPct val="90000"/>
            </a:lnSpc>
            <a:spcBef>
              <a:spcPct val="0"/>
            </a:spcBef>
            <a:spcAft>
              <a:spcPct val="15000"/>
            </a:spcAft>
            <a:buChar char="•"/>
          </a:pPr>
          <a:r>
            <a:rPr lang="en-US" sz="1200" kern="1200" dirty="0"/>
            <a:t>Model estimates</a:t>
          </a:r>
        </a:p>
      </dsp:txBody>
      <dsp:txXfrm>
        <a:off x="3540100" y="4024436"/>
        <a:ext cx="1970664" cy="1073806"/>
      </dsp:txXfrm>
    </dsp:sp>
    <dsp:sp modelId="{21003408-9073-4D44-B7E8-1ACAEA7486A2}">
      <dsp:nvSpPr>
        <dsp:cNvPr id="0" name=""/>
        <dsp:cNvSpPr/>
      </dsp:nvSpPr>
      <dsp:spPr>
        <a:xfrm rot="527708">
          <a:off x="5598486" y="3341801"/>
          <a:ext cx="392926" cy="48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599179" y="3430705"/>
        <a:ext cx="275048" cy="293746"/>
      </dsp:txXfrm>
    </dsp:sp>
    <dsp:sp modelId="{CAFE3742-74D4-4176-B6D5-6ACDAC453328}">
      <dsp:nvSpPr>
        <dsp:cNvPr id="0" name=""/>
        <dsp:cNvSpPr/>
      </dsp:nvSpPr>
      <dsp:spPr>
        <a:xfrm>
          <a:off x="6321937" y="2807007"/>
          <a:ext cx="2037480" cy="203748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C94CE-F6E1-4393-A343-3EC09528CAC4}">
      <dsp:nvSpPr>
        <dsp:cNvPr id="0" name=""/>
        <dsp:cNvSpPr/>
      </dsp:nvSpPr>
      <dsp:spPr>
        <a:xfrm>
          <a:off x="6653620" y="4525439"/>
          <a:ext cx="2037480" cy="104559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Recommendations</a:t>
          </a:r>
        </a:p>
        <a:p>
          <a:pPr marL="114300" lvl="1" indent="-114300" algn="l" defTabSz="533400">
            <a:lnSpc>
              <a:spcPct val="90000"/>
            </a:lnSpc>
            <a:spcBef>
              <a:spcPct val="0"/>
            </a:spcBef>
            <a:spcAft>
              <a:spcPct val="15000"/>
            </a:spcAft>
            <a:buChar char="•"/>
          </a:pPr>
          <a:r>
            <a:rPr lang="en-US" sz="1200" kern="1200" dirty="0"/>
            <a:t>Risk Table</a:t>
          </a:r>
        </a:p>
        <a:p>
          <a:pPr marL="114300" lvl="1" indent="-114300" algn="l" defTabSz="533400">
            <a:lnSpc>
              <a:spcPct val="90000"/>
            </a:lnSpc>
            <a:spcBef>
              <a:spcPct val="0"/>
            </a:spcBef>
            <a:spcAft>
              <a:spcPct val="15000"/>
            </a:spcAft>
            <a:buChar char="•"/>
          </a:pPr>
          <a:r>
            <a:rPr lang="en-US" sz="1200" kern="1200" dirty="0"/>
            <a:t>ABC/OFL</a:t>
          </a:r>
        </a:p>
        <a:p>
          <a:pPr marL="114300" lvl="1" indent="-114300" algn="l" defTabSz="533400">
            <a:lnSpc>
              <a:spcPct val="90000"/>
            </a:lnSpc>
            <a:spcBef>
              <a:spcPct val="0"/>
            </a:spcBef>
            <a:spcAft>
              <a:spcPct val="15000"/>
            </a:spcAft>
            <a:buChar char="•"/>
          </a:pPr>
          <a:r>
            <a:rPr lang="en-US" sz="1200" kern="1200" dirty="0"/>
            <a:t>BRD</a:t>
          </a:r>
        </a:p>
      </dsp:txBody>
      <dsp:txXfrm>
        <a:off x="6684244" y="4556063"/>
        <a:ext cx="1976232" cy="984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78F2D-946D-4722-BCF4-D4D16CF62D1F}">
      <dsp:nvSpPr>
        <dsp:cNvPr id="0" name=""/>
        <dsp:cNvSpPr/>
      </dsp:nvSpPr>
      <dsp:spPr>
        <a:xfrm>
          <a:off x="1712"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t" anchorCtr="1">
          <a:noAutofit/>
        </a:bodyPr>
        <a:lstStyle/>
        <a:p>
          <a:pPr marL="0" lvl="0" indent="0" algn="l"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Length comp trends: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No red flags, recent lengths consistent</a:t>
          </a:r>
        </a:p>
      </dsp:txBody>
      <dsp:txXfrm>
        <a:off x="1712" y="1584960"/>
        <a:ext cx="2665082" cy="1584960"/>
      </dsp:txXfrm>
    </dsp:sp>
    <dsp:sp modelId="{74EE1E78-E7C3-4401-BDD1-BDE843764F0B}">
      <dsp:nvSpPr>
        <dsp:cNvPr id="0" name=""/>
        <dsp:cNvSpPr/>
      </dsp:nvSpPr>
      <dsp:spPr>
        <a:xfrm>
          <a:off x="674514" y="237743"/>
          <a:ext cx="1319479" cy="1319479"/>
        </a:xfrm>
        <a:prstGeom prst="ellipse">
          <a:avLst/>
        </a:prstGeom>
        <a:blipFill>
          <a:blip xmlns:r="http://schemas.openxmlformats.org/officeDocument/2006/relationships" r:embed="rId1"/>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12DCB2F3-740A-4875-B497-8AC1849D2888}">
      <dsp:nvSpPr>
        <dsp:cNvPr id="0" name=""/>
        <dsp:cNvSpPr/>
      </dsp:nvSpPr>
      <dsp:spPr>
        <a:xfrm>
          <a:off x="2746748"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marL="0" lvl="0" indent="0" algn="l" defTabSz="1022350">
            <a:lnSpc>
              <a:spcPct val="90000"/>
            </a:lnSpc>
            <a:spcBef>
              <a:spcPct val="0"/>
            </a:spcBef>
            <a:spcAft>
              <a:spcPct val="35000"/>
            </a:spcAft>
            <a:buNone/>
          </a:pPr>
          <a:r>
            <a:rPr lang="en-US" sz="2300" b="1" kern="1200" dirty="0">
              <a:latin typeface="Arial" panose="020B0604020202020204" pitchFamily="34" charset="0"/>
              <a:cs typeface="Arial" panose="020B0604020202020204" pitchFamily="34" charset="0"/>
            </a:rPr>
            <a:t>Index trends: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General trend is an increase in adult population</a:t>
          </a:r>
        </a:p>
      </dsp:txBody>
      <dsp:txXfrm>
        <a:off x="2746748" y="1584960"/>
        <a:ext cx="2665082" cy="1584960"/>
      </dsp:txXfrm>
    </dsp:sp>
    <dsp:sp modelId="{957254D4-3AE7-4916-8D30-9BB9E300C228}">
      <dsp:nvSpPr>
        <dsp:cNvPr id="0" name=""/>
        <dsp:cNvSpPr/>
      </dsp:nvSpPr>
      <dsp:spPr>
        <a:xfrm>
          <a:off x="3419549" y="237743"/>
          <a:ext cx="1319479" cy="1319479"/>
        </a:xfrm>
        <a:prstGeom prst="ellipse">
          <a:avLst/>
        </a:prstGeom>
        <a:blipFill>
          <a:blip xmlns:r="http://schemas.openxmlformats.org/officeDocument/2006/relationships" r:embed="rId2"/>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4DDD4CA6-CBBD-401A-8F03-E704277851EB}">
      <dsp:nvSpPr>
        <dsp:cNvPr id="0" name=""/>
        <dsp:cNvSpPr/>
      </dsp:nvSpPr>
      <dsp:spPr>
        <a:xfrm>
          <a:off x="5491783"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marL="0" lvl="0" indent="0" algn="l" defTabSz="1022350">
            <a:lnSpc>
              <a:spcPct val="90000"/>
            </a:lnSpc>
            <a:spcBef>
              <a:spcPct val="0"/>
            </a:spcBef>
            <a:spcAft>
              <a:spcPct val="35000"/>
            </a:spcAft>
            <a:buNone/>
          </a:pPr>
          <a:r>
            <a:rPr lang="en-US" sz="2300" b="1" kern="1200" dirty="0">
              <a:latin typeface="Arial" panose="020B0604020202020204" pitchFamily="34" charset="0"/>
              <a:cs typeface="Arial" panose="020B0604020202020204" pitchFamily="34" charset="0"/>
            </a:rPr>
            <a:t>Environmental trends:</a:t>
          </a:r>
        </a:p>
        <a:p>
          <a:pPr marL="171450" lvl="1" indent="-171450" algn="l" defTabSz="800100">
            <a:lnSpc>
              <a:spcPct val="90000"/>
            </a:lnSpc>
            <a:spcBef>
              <a:spcPct val="0"/>
            </a:spcBef>
            <a:spcAft>
              <a:spcPct val="15000"/>
            </a:spcAft>
            <a:buChar char="•"/>
          </a:pPr>
          <a:r>
            <a:rPr lang="en-US" sz="1800" b="0" kern="1200" dirty="0">
              <a:latin typeface="Arial" panose="020B0604020202020204" pitchFamily="34" charset="0"/>
              <a:cs typeface="Arial" panose="020B0604020202020204" pitchFamily="34" charset="0"/>
            </a:rPr>
            <a:t>2025 warmer than average, cod deeper</a:t>
          </a:r>
        </a:p>
      </dsp:txBody>
      <dsp:txXfrm>
        <a:off x="5491783" y="1584960"/>
        <a:ext cx="2665082" cy="1584960"/>
      </dsp:txXfrm>
    </dsp:sp>
    <dsp:sp modelId="{ED3A1100-76E9-446E-B2E3-A21449D7B572}">
      <dsp:nvSpPr>
        <dsp:cNvPr id="0" name=""/>
        <dsp:cNvSpPr/>
      </dsp:nvSpPr>
      <dsp:spPr>
        <a:xfrm>
          <a:off x="6164585" y="237743"/>
          <a:ext cx="1319479" cy="1319479"/>
        </a:xfrm>
        <a:prstGeom prst="ellipse">
          <a:avLst/>
        </a:prstGeom>
        <a:blipFill>
          <a:blip xmlns:r="http://schemas.openxmlformats.org/officeDocument/2006/relationships" r:embed="rId3"/>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BBF2E50-DAF2-4047-B6A5-2CA944EC28FC}">
      <dsp:nvSpPr>
        <dsp:cNvPr id="0" name=""/>
        <dsp:cNvSpPr/>
      </dsp:nvSpPr>
      <dsp:spPr>
        <a:xfrm>
          <a:off x="326343" y="3169919"/>
          <a:ext cx="7505892" cy="594360"/>
        </a:xfrm>
        <a:prstGeom prst="leftRightArrow">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00AF9-1C8A-4C24-A792-5700FA27B6CA}">
      <dsp:nvSpPr>
        <dsp:cNvPr id="0" name=""/>
        <dsp:cNvSpPr/>
      </dsp:nvSpPr>
      <dsp:spPr>
        <a:xfrm>
          <a:off x="0" y="4362156"/>
          <a:ext cx="6322621" cy="954333"/>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Recommendations</a:t>
          </a:r>
        </a:p>
      </dsp:txBody>
      <dsp:txXfrm>
        <a:off x="0" y="4362156"/>
        <a:ext cx="6322621" cy="954333"/>
      </dsp:txXfrm>
    </dsp:sp>
    <dsp:sp modelId="{FD13F428-97C5-4752-B2A3-1218B6656552}">
      <dsp:nvSpPr>
        <dsp:cNvPr id="0" name=""/>
        <dsp:cNvSpPr/>
      </dsp:nvSpPr>
      <dsp:spPr>
        <a:xfrm rot="10800000">
          <a:off x="0" y="2908707"/>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Model 24.0 results</a:t>
          </a:r>
        </a:p>
      </dsp:txBody>
      <dsp:txXfrm rot="10800000">
        <a:off x="0" y="2908707"/>
        <a:ext cx="6322621" cy="953709"/>
      </dsp:txXfrm>
    </dsp:sp>
    <dsp:sp modelId="{20A11E9A-6B1C-4F16-9133-B7632DF9307E}">
      <dsp:nvSpPr>
        <dsp:cNvPr id="0" name=""/>
        <dsp:cNvSpPr/>
      </dsp:nvSpPr>
      <dsp:spPr>
        <a:xfrm rot="10800000">
          <a:off x="0" y="1455257"/>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Model diagnostics</a:t>
          </a:r>
        </a:p>
      </dsp:txBody>
      <dsp:txXfrm rot="10800000">
        <a:off x="0" y="1455257"/>
        <a:ext cx="6322621" cy="953709"/>
      </dsp:txXfrm>
    </dsp:sp>
    <dsp:sp modelId="{FE6BCFE6-EFF1-4EF7-9E7A-129D79069DFC}">
      <dsp:nvSpPr>
        <dsp:cNvPr id="0" name=""/>
        <dsp:cNvSpPr/>
      </dsp:nvSpPr>
      <dsp:spPr>
        <a:xfrm rot="10800000">
          <a:off x="0" y="1808"/>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Data fits</a:t>
          </a:r>
        </a:p>
      </dsp:txBody>
      <dsp:txXfrm rot="10800000">
        <a:off x="0" y="1808"/>
        <a:ext cx="6322621" cy="953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1/16/2026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This survey</a:t>
            </a:r>
            <a:r>
              <a:rPr lang="en-US" baseline="0" dirty="0"/>
              <a:t> uses the 92 foot ADF&amp;G research vessel </a:t>
            </a:r>
            <a:r>
              <a:rPr lang="en-US" i="1" baseline="0" dirty="0"/>
              <a:t>Resolution</a:t>
            </a:r>
            <a:r>
              <a:rPr lang="en-US" baseline="0" dirty="0"/>
              <a:t>. At each station a 400-mesh eastern otter trawl is towed for 1.0 nautical mile. After the catch is brought on board a subsample is taken and sorted by species to determine species composition and commercially-important species are measured. Specific methods used are comparable to other trawl surveys in Alaska.</a:t>
            </a:r>
            <a:endParaRPr lang="en-US" dirty="0"/>
          </a:p>
        </p:txBody>
      </p:sp>
      <p:sp>
        <p:nvSpPr>
          <p:cNvPr id="11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467D41-3E01-49E3-86ED-8098CD50EDA5}" type="slidenum">
              <a:rPr lang="en-US"/>
              <a:pPr fontAlgn="base">
                <a:spcBef>
                  <a:spcPct val="0"/>
                </a:spcBef>
                <a:spcAft>
                  <a:spcPct val="0"/>
                </a:spcAft>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1/16/2026 7:38:29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1/16/2026 7:38:30 AM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1/16/2026 7:38:30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a:t>Stock name</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1/16/2026 7:38:30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1/16/2026 7:38:30 AM</a:t>
            </a:fld>
            <a:endParaRPr lang="en-US" dirty="0"/>
          </a:p>
        </p:txBody>
      </p:sp>
      <p:sp>
        <p:nvSpPr>
          <p:cNvPr id="4" name="Footer Placeholder 3"/>
          <p:cNvSpPr>
            <a:spLocks noGrp="1"/>
          </p:cNvSpPr>
          <p:nvPr>
            <p:ph type="ftr" sz="quarter" idx="11"/>
          </p:nvPr>
        </p:nvSpPr>
        <p:spPr/>
        <p:txBody>
          <a:bodyPr/>
          <a:lstStyle/>
          <a:p>
            <a:r>
              <a:rPr lang="en-US" dirty="0"/>
              <a:t>Stock name</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1/16/2026 7:38:30 AM</a:t>
            </a:fld>
            <a:endParaRPr lang="en-US" dirty="0"/>
          </a:p>
        </p:txBody>
      </p:sp>
      <p:sp>
        <p:nvSpPr>
          <p:cNvPr id="3" name="Footer Placeholder 2"/>
          <p:cNvSpPr>
            <a:spLocks noGrp="1"/>
          </p:cNvSpPr>
          <p:nvPr>
            <p:ph type="ftr" sz="quarter" idx="11"/>
          </p:nvPr>
        </p:nvSpPr>
        <p:spPr/>
        <p:txBody>
          <a:bodyPr/>
          <a:lstStyle/>
          <a:p>
            <a:r>
              <a:rPr lang="en-US" dirty="0"/>
              <a:t>Stock name</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1/16/2026 7:38:30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Stock name</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1/16/2026 7:38:30 AM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1/16/2026 7:38:30 AM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1/16/2026 7:38:30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a:t>Stock name</a:t>
            </a:r>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242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1/16/2026 7:38:30 AM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1/16/2026 7:38:30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1/16/2026 7:38:30 AM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1/16/2026 7:38:30 AM</a:t>
            </a:fld>
            <a:endParaRPr lang="en-US" dirty="0"/>
          </a:p>
        </p:txBody>
      </p:sp>
      <p:sp>
        <p:nvSpPr>
          <p:cNvPr id="8" name="Footer Placeholder 7"/>
          <p:cNvSpPr>
            <a:spLocks noGrp="1"/>
          </p:cNvSpPr>
          <p:nvPr>
            <p:ph type="ftr" sz="quarter" idx="11"/>
          </p:nvPr>
        </p:nvSpPr>
        <p:spPr/>
        <p:txBody>
          <a:bodyPr/>
          <a:lstStyle/>
          <a:p>
            <a:r>
              <a:rPr lang="en-US" dirty="0"/>
              <a:t>Stock name</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1/16/2026 7:38:30 AM</a:t>
            </a:fld>
            <a:endParaRPr lang="en-US" dirty="0"/>
          </a:p>
        </p:txBody>
      </p:sp>
      <p:sp>
        <p:nvSpPr>
          <p:cNvPr id="4" name="Footer Placeholder 3"/>
          <p:cNvSpPr>
            <a:spLocks noGrp="1"/>
          </p:cNvSpPr>
          <p:nvPr>
            <p:ph type="ftr" sz="quarter" idx="11"/>
          </p:nvPr>
        </p:nvSpPr>
        <p:spPr/>
        <p:txBody>
          <a:bodyPr/>
          <a:lstStyle/>
          <a:p>
            <a:r>
              <a:rPr lang="en-US" dirty="0"/>
              <a:t>Stock name</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1/16/2026 7:38:30 AM</a:t>
            </a:fld>
            <a:endParaRPr lang="en-US" dirty="0"/>
          </a:p>
        </p:txBody>
      </p:sp>
      <p:sp>
        <p:nvSpPr>
          <p:cNvPr id="3" name="Footer Placeholder 2"/>
          <p:cNvSpPr>
            <a:spLocks noGrp="1"/>
          </p:cNvSpPr>
          <p:nvPr>
            <p:ph type="ftr" sz="quarter" idx="11"/>
          </p:nvPr>
        </p:nvSpPr>
        <p:spPr/>
        <p:txBody>
          <a:bodyPr/>
          <a:lstStyle/>
          <a:p>
            <a:r>
              <a:rPr lang="en-US" dirty="0"/>
              <a:t>Stock name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1/16/2026 7:38:30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Stock name</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1/16/2026 7:38:30 AM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1/16/2026 7:38:29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a:t>Stock name</a:t>
            </a:r>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 id="2147483672" r:id="rId19"/>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r-survey.r-forge.r-project.org/survey/" TargetMode="External"/><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8.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afsc-assessments.github.io/goapcod/2025_Assessment/January_Model/"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47.emf"/><Relationship Id="rId4" Type="http://schemas.openxmlformats.org/officeDocument/2006/relationships/package" Target="../embeddings/Microsoft_Word_Document.docx"/></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a:t>Goa pacific cod</a:t>
            </a:r>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a:t>P. </a:t>
            </a:r>
            <a:r>
              <a:rPr lang="en-US" dirty="0" err="1"/>
              <a:t>hulson</a:t>
            </a:r>
            <a:r>
              <a:rPr lang="en-US" dirty="0"/>
              <a:t>, s. </a:t>
            </a:r>
            <a:r>
              <a:rPr lang="en-US" dirty="0" err="1"/>
              <a:t>barbeaux</a:t>
            </a:r>
            <a:r>
              <a:rPr lang="en-US" dirty="0"/>
              <a:t>, b. </a:t>
            </a:r>
            <a:r>
              <a:rPr lang="en-US" dirty="0" err="1"/>
              <a:t>ferriss</a:t>
            </a:r>
            <a:r>
              <a:rPr lang="en-US" dirty="0"/>
              <a:t>, k. </a:t>
            </a:r>
            <a:r>
              <a:rPr lang="en-US" dirty="0" err="1"/>
              <a:t>echave</a:t>
            </a:r>
            <a:r>
              <a:rPr lang="en-US" dirty="0"/>
              <a:t>, J. Nielsen, S. McDermott, b. laurel, a. </a:t>
            </a:r>
            <a:r>
              <a:rPr lang="en-US" dirty="0" err="1"/>
              <a:t>abookire</a:t>
            </a:r>
            <a:r>
              <a:rPr lang="en-US" dirty="0"/>
              <a:t>, Ingrid spies, and s. k. </a:t>
            </a:r>
            <a:r>
              <a:rPr lang="en-US" dirty="0" err="1"/>
              <a:t>shotwell</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rgbClr val="D8D8D8"/>
                </a:solidFill>
                <a:latin typeface="Gill Sans"/>
                <a:ea typeface="Gill Sans"/>
                <a:cs typeface="Gill Sans"/>
                <a:sym typeface="Gill Sans"/>
              </a:rPr>
              <a:t>January 2026, Presentation to the 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2342" t="29179" r="57958" b="44074"/>
          <a:stretch/>
        </p:blipFill>
        <p:spPr>
          <a:xfrm rot="5400000">
            <a:off x="803188" y="4013144"/>
            <a:ext cx="1351008" cy="1375719"/>
          </a:xfrm>
          <a:prstGeom prst="rect">
            <a:avLst/>
          </a:prstGeom>
          <a:ln w="19050">
            <a:solidFill>
              <a:schemeClr val="accent1"/>
            </a:solidFill>
          </a:ln>
        </p:spPr>
      </p:pic>
    </p:spTree>
    <p:extLst>
      <p:ext uri="{BB962C8B-B14F-4D97-AF65-F5344CB8AC3E}">
        <p14:creationId xmlns:p14="http://schemas.microsoft.com/office/powerpoint/2010/main" val="3388156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10</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81192" y="1616271"/>
            <a:ext cx="7989752" cy="4335539"/>
          </a:xfrm>
        </p:spPr>
        <p:txBody>
          <a:bodyPr>
            <a:normAutofit/>
          </a:bodyPr>
          <a:lstStyle/>
          <a:p>
            <a:r>
              <a:rPr lang="en-US" sz="2100" dirty="0"/>
              <a:t>For a moment, taking a detour to put context in the survey results</a:t>
            </a:r>
          </a:p>
          <a:p>
            <a:pPr marL="0" indent="0">
              <a:buNone/>
            </a:pPr>
            <a:endParaRPr lang="en-US" sz="1700" dirty="0"/>
          </a:p>
          <a:p>
            <a:pPr marL="781200" lvl="1" indent="-457200">
              <a:buFont typeface="+mj-lt"/>
              <a:buAutoNum type="arabicPeriod"/>
            </a:pPr>
            <a:r>
              <a:rPr lang="en-US" sz="2100" dirty="0"/>
              <a:t>Why was there an observed decline in longline survey RPNs? </a:t>
            </a:r>
          </a:p>
          <a:p>
            <a:pPr marL="781200" lvl="1" indent="-457200">
              <a:buFont typeface="+mj-lt"/>
              <a:buAutoNum type="arabicPeriod"/>
            </a:pPr>
            <a:endParaRPr lang="en-US" sz="1900" dirty="0"/>
          </a:p>
          <a:p>
            <a:pPr marL="781200" lvl="1" indent="-457200">
              <a:buFont typeface="+mj-lt"/>
              <a:buAutoNum type="arabicPeriod"/>
            </a:pPr>
            <a:r>
              <a:rPr lang="en-US" sz="2100" dirty="0"/>
              <a:t>Was there an influence of the GOA bottom trawl survey </a:t>
            </a:r>
            <a:r>
              <a:rPr lang="en-US" sz="2100" dirty="0" err="1"/>
              <a:t>restratification</a:t>
            </a:r>
            <a:r>
              <a:rPr lang="en-US" sz="2100" dirty="0"/>
              <a:t> on 2025 results?</a:t>
            </a:r>
          </a:p>
          <a:p>
            <a:endParaRPr lang="en-US" sz="2100" dirty="0"/>
          </a:p>
        </p:txBody>
      </p:sp>
    </p:spTree>
    <p:extLst>
      <p:ext uri="{BB962C8B-B14F-4D97-AF65-F5344CB8AC3E}">
        <p14:creationId xmlns:p14="http://schemas.microsoft.com/office/powerpoint/2010/main" val="69983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11</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42678" y="1497665"/>
            <a:ext cx="4005571" cy="5087203"/>
          </a:xfrm>
        </p:spPr>
        <p:txBody>
          <a:bodyPr>
            <a:normAutofit/>
          </a:bodyPr>
          <a:lstStyle/>
          <a:p>
            <a:pPr marL="457200" indent="-457200">
              <a:buFont typeface="+mj-lt"/>
              <a:buAutoNum type="arabicPeriod"/>
            </a:pPr>
            <a:r>
              <a:rPr lang="en-US" sz="2600" dirty="0"/>
              <a:t>Why was there an observed decline in longline survey RPNs? </a:t>
            </a:r>
          </a:p>
          <a:p>
            <a:pPr lvl="1"/>
            <a:r>
              <a:rPr lang="en-US" sz="1900" u="sng" dirty="0"/>
              <a:t>Not</a:t>
            </a:r>
            <a:r>
              <a:rPr lang="en-US" sz="1900" dirty="0"/>
              <a:t> due to dropping stations in survey redesign</a:t>
            </a:r>
            <a:endParaRPr lang="en-US" sz="1900" u="sng" dirty="0"/>
          </a:p>
          <a:p>
            <a:pPr lvl="1"/>
            <a:r>
              <a:rPr lang="en-US" sz="1900" dirty="0"/>
              <a:t>Subregion change since 2023: WGOA </a:t>
            </a:r>
            <a:r>
              <a:rPr lang="en-US" sz="1900" dirty="0">
                <a:solidFill>
                  <a:schemeClr val="accent6">
                    <a:lumMod val="50000"/>
                  </a:schemeClr>
                </a:solidFill>
              </a:rPr>
              <a:t>+40%</a:t>
            </a:r>
            <a:r>
              <a:rPr lang="en-US" sz="1900" dirty="0">
                <a:solidFill>
                  <a:schemeClr val="tx1"/>
                </a:solidFill>
              </a:rPr>
              <a:t>, </a:t>
            </a:r>
            <a:r>
              <a:rPr lang="en-US" sz="1900" dirty="0"/>
              <a:t>CGOA</a:t>
            </a:r>
            <a:r>
              <a:rPr lang="en-US" sz="1900" dirty="0">
                <a:solidFill>
                  <a:schemeClr val="tx1"/>
                </a:solidFill>
              </a:rPr>
              <a:t> </a:t>
            </a:r>
            <a:r>
              <a:rPr lang="en-US" sz="1900" dirty="0">
                <a:solidFill>
                  <a:schemeClr val="accent6">
                    <a:lumMod val="50000"/>
                  </a:schemeClr>
                </a:solidFill>
              </a:rPr>
              <a:t>+4.8%</a:t>
            </a:r>
            <a:r>
              <a:rPr lang="en-US" sz="1900" dirty="0">
                <a:solidFill>
                  <a:schemeClr val="tx1"/>
                </a:solidFill>
              </a:rPr>
              <a:t>, </a:t>
            </a:r>
            <a:r>
              <a:rPr lang="en-US" sz="1900" dirty="0"/>
              <a:t>EGOA</a:t>
            </a:r>
            <a:r>
              <a:rPr lang="en-US" sz="1900" dirty="0">
                <a:solidFill>
                  <a:schemeClr val="tx1"/>
                </a:solidFill>
              </a:rPr>
              <a:t> </a:t>
            </a:r>
            <a:r>
              <a:rPr lang="en-US" sz="1900" dirty="0">
                <a:solidFill>
                  <a:srgbClr val="C00000"/>
                </a:solidFill>
              </a:rPr>
              <a:t>-23.6%</a:t>
            </a:r>
            <a:r>
              <a:rPr lang="en-US" sz="1900" dirty="0"/>
              <a:t> </a:t>
            </a:r>
          </a:p>
          <a:p>
            <a:pPr lvl="1"/>
            <a:r>
              <a:rPr lang="en-US" sz="1900" dirty="0"/>
              <a:t>This decline in RPN due to influence of EGOA RPN, which is 44% of total GOA RPN</a:t>
            </a:r>
          </a:p>
        </p:txBody>
      </p:sp>
      <p:pic>
        <p:nvPicPr>
          <p:cNvPr id="5" name="Picture 4">
            <a:extLst>
              <a:ext uri="{FF2B5EF4-FFF2-40B4-BE49-F238E27FC236}">
                <a16:creationId xmlns:a16="http://schemas.microsoft.com/office/drawing/2014/main" id="{BF21689F-BDEC-4C82-A79F-4ED358A16E3E}"/>
              </a:ext>
            </a:extLst>
          </p:cNvPr>
          <p:cNvPicPr>
            <a:picLocks noChangeAspect="1"/>
          </p:cNvPicPr>
          <p:nvPr/>
        </p:nvPicPr>
        <p:blipFill>
          <a:blip r:embed="rId3"/>
          <a:stretch>
            <a:fillRect/>
          </a:stretch>
        </p:blipFill>
        <p:spPr>
          <a:xfrm>
            <a:off x="4983686" y="4368126"/>
            <a:ext cx="3309616" cy="2489874"/>
          </a:xfrm>
          <a:prstGeom prst="rect">
            <a:avLst/>
          </a:prstGeom>
          <a:noFill/>
          <a:ln>
            <a:noFill/>
          </a:ln>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17A81991-F1A8-419F-871D-FE1A33C3EE74}"/>
              </a:ext>
            </a:extLst>
          </p:cNvPr>
          <p:cNvSpPr txBox="1"/>
          <p:nvPr/>
        </p:nvSpPr>
        <p:spPr>
          <a:xfrm>
            <a:off x="4795167" y="1428242"/>
            <a:ext cx="3775777" cy="384721"/>
          </a:xfrm>
          <a:prstGeom prst="rect">
            <a:avLst/>
          </a:prstGeom>
          <a:noFill/>
        </p:spPr>
        <p:txBody>
          <a:bodyPr wrap="none" rtlCol="0">
            <a:spAutoFit/>
          </a:bodyPr>
          <a:lstStyle/>
          <a:p>
            <a:r>
              <a:rPr lang="en-US" sz="1900" dirty="0" err="1">
                <a:solidFill>
                  <a:schemeClr val="tx2"/>
                </a:solidFill>
                <a:latin typeface="Arial" panose="020B0604020202020204" pitchFamily="34" charset="0"/>
                <a:cs typeface="Arial" panose="020B0604020202020204" pitchFamily="34" charset="0"/>
              </a:rPr>
              <a:t>Siwicke</a:t>
            </a:r>
            <a:r>
              <a:rPr lang="en-US" sz="1900" dirty="0">
                <a:solidFill>
                  <a:schemeClr val="tx2"/>
                </a:solidFill>
                <a:latin typeface="Arial" panose="020B0604020202020204" pitchFamily="34" charset="0"/>
                <a:cs typeface="Arial" panose="020B0604020202020204" pitchFamily="34" charset="0"/>
              </a:rPr>
              <a:t> Sept 25 PT presentation:</a:t>
            </a:r>
          </a:p>
        </p:txBody>
      </p:sp>
      <p:pic>
        <p:nvPicPr>
          <p:cNvPr id="8" name="Picture 7">
            <a:extLst>
              <a:ext uri="{FF2B5EF4-FFF2-40B4-BE49-F238E27FC236}">
                <a16:creationId xmlns:a16="http://schemas.microsoft.com/office/drawing/2014/main" id="{C2503A02-C193-4506-8D3D-6D7BEFD93CF2}"/>
              </a:ext>
            </a:extLst>
          </p:cNvPr>
          <p:cNvPicPr>
            <a:picLocks noChangeAspect="1"/>
          </p:cNvPicPr>
          <p:nvPr/>
        </p:nvPicPr>
        <p:blipFill>
          <a:blip r:embed="rId4"/>
          <a:stretch>
            <a:fillRect/>
          </a:stretch>
        </p:blipFill>
        <p:spPr>
          <a:xfrm>
            <a:off x="4983686" y="1812963"/>
            <a:ext cx="3309616" cy="2474551"/>
          </a:xfrm>
          <a:prstGeom prst="rect">
            <a:avLst/>
          </a:prstGeom>
          <a:noFill/>
          <a:ln>
            <a:noFill/>
          </a:ln>
          <a:effectLst>
            <a:outerShdw blurRad="63500" sx="102000" sy="102000" algn="ctr" rotWithShape="0">
              <a:prstClr val="black">
                <a:alpha val="40000"/>
              </a:prstClr>
            </a:outerShdw>
          </a:effectLst>
        </p:spPr>
      </p:pic>
      <p:sp>
        <p:nvSpPr>
          <p:cNvPr id="9" name="Oval 8">
            <a:extLst>
              <a:ext uri="{FF2B5EF4-FFF2-40B4-BE49-F238E27FC236}">
                <a16:creationId xmlns:a16="http://schemas.microsoft.com/office/drawing/2014/main" id="{EC8C84AE-0CDE-4978-B815-5C3CD37F7706}"/>
              </a:ext>
            </a:extLst>
          </p:cNvPr>
          <p:cNvSpPr/>
          <p:nvPr/>
        </p:nvSpPr>
        <p:spPr>
          <a:xfrm>
            <a:off x="5183580" y="1992346"/>
            <a:ext cx="1134093" cy="11934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36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12</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81192" y="1616271"/>
            <a:ext cx="4905208" cy="5146725"/>
          </a:xfrm>
        </p:spPr>
        <p:txBody>
          <a:bodyPr>
            <a:normAutofit lnSpcReduction="10000"/>
          </a:bodyPr>
          <a:lstStyle/>
          <a:p>
            <a:pPr marL="457200" indent="-457200">
              <a:buFont typeface="+mj-lt"/>
              <a:buAutoNum type="arabicPeriod"/>
            </a:pPr>
            <a:r>
              <a:rPr lang="en-US" sz="2400" dirty="0"/>
              <a:t>Why was there an observed decline in longline survey RPNs? </a:t>
            </a:r>
          </a:p>
          <a:p>
            <a:pPr lvl="1"/>
            <a:r>
              <a:rPr lang="en-US" sz="2100" dirty="0"/>
              <a:t>Drilling down into EGOA: Decline from 2025 due to single station</a:t>
            </a:r>
          </a:p>
          <a:p>
            <a:pPr lvl="1"/>
            <a:r>
              <a:rPr lang="en-US" sz="2100" dirty="0"/>
              <a:t>Why is EGOA RPN so large?</a:t>
            </a:r>
          </a:p>
          <a:p>
            <a:pPr lvl="2"/>
            <a:r>
              <a:rPr lang="en-US" sz="1900" dirty="0"/>
              <a:t>44% of GOA RPN whereas the AFSC bottom trawl survey observes &lt;5% of cod </a:t>
            </a:r>
            <a:r>
              <a:rPr lang="en-US" sz="1900" dirty="0" err="1"/>
              <a:t>pop’n</a:t>
            </a:r>
            <a:r>
              <a:rPr lang="en-US" sz="1900" dirty="0"/>
              <a:t> in GOA resides</a:t>
            </a:r>
          </a:p>
          <a:p>
            <a:pPr lvl="2"/>
            <a:r>
              <a:rPr lang="en-US" sz="1900" dirty="0"/>
              <a:t>RRN calculated for depths start at 150m: Area size for 150-200m strata in EGOA as compared to CGOA-WGOA is much larger causing disproportionate effect on calculated RPNs</a:t>
            </a:r>
          </a:p>
        </p:txBody>
      </p:sp>
      <p:pic>
        <p:nvPicPr>
          <p:cNvPr id="8" name="Picture 7">
            <a:extLst>
              <a:ext uri="{FF2B5EF4-FFF2-40B4-BE49-F238E27FC236}">
                <a16:creationId xmlns:a16="http://schemas.microsoft.com/office/drawing/2014/main" id="{310C3629-81CA-4D4D-9E65-6E44AC188787}"/>
              </a:ext>
            </a:extLst>
          </p:cNvPr>
          <p:cNvPicPr/>
          <p:nvPr/>
        </p:nvPicPr>
        <p:blipFill rotWithShape="1">
          <a:blip r:embed="rId3" cstate="print">
            <a:extLst>
              <a:ext uri="{28A0092B-C50C-407E-A947-70E740481C1C}">
                <a14:useLocalDpi xmlns:a14="http://schemas.microsoft.com/office/drawing/2010/main" val="0"/>
              </a:ext>
            </a:extLst>
          </a:blip>
          <a:srcRect l="6893" t="3983" r="6584" b="17316"/>
          <a:stretch/>
        </p:blipFill>
        <p:spPr bwMode="auto">
          <a:xfrm>
            <a:off x="5539238" y="1699907"/>
            <a:ext cx="3195064" cy="2236763"/>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5BD3285A-F7FE-4835-A89E-D1CA1CFC1F93}"/>
              </a:ext>
            </a:extLst>
          </p:cNvPr>
          <p:cNvSpPr/>
          <p:nvPr/>
        </p:nvSpPr>
        <p:spPr>
          <a:xfrm>
            <a:off x="7445829" y="2410691"/>
            <a:ext cx="255319" cy="3859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50BD5E0-0021-4070-9826-A495E79B44AB}"/>
              </a:ext>
            </a:extLst>
          </p:cNvPr>
          <p:cNvPicPr>
            <a:picLocks noChangeAspect="1"/>
          </p:cNvPicPr>
          <p:nvPr/>
        </p:nvPicPr>
        <p:blipFill>
          <a:blip r:embed="rId4"/>
          <a:stretch>
            <a:fillRect/>
          </a:stretch>
        </p:blipFill>
        <p:spPr>
          <a:xfrm>
            <a:off x="5539238" y="4114799"/>
            <a:ext cx="3195064" cy="239629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6881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13</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25606" y="1107022"/>
            <a:ext cx="4905208" cy="5146725"/>
          </a:xfrm>
        </p:spPr>
        <p:txBody>
          <a:bodyPr>
            <a:normAutofit/>
          </a:bodyPr>
          <a:lstStyle/>
          <a:p>
            <a:pPr marL="457200" indent="-457200">
              <a:buFont typeface="+mj-lt"/>
              <a:buAutoNum type="arabicPeriod"/>
            </a:pPr>
            <a:r>
              <a:rPr lang="en-US" sz="2000" dirty="0"/>
              <a:t>Why was there an observed decline in longline survey RPNs? </a:t>
            </a:r>
            <a:endParaRPr lang="en-US" sz="1900" dirty="0"/>
          </a:p>
          <a:p>
            <a:pPr lvl="1"/>
            <a:r>
              <a:rPr lang="en-US" sz="1700" dirty="0"/>
              <a:t>Subregion with lowest catch and fewest stations driving the AFSC longline survey index</a:t>
            </a:r>
          </a:p>
          <a:p>
            <a:pPr lvl="1"/>
            <a:r>
              <a:rPr lang="en-US" sz="1700" dirty="0"/>
              <a:t>While 5% decrease in RPN index, raw numbers CPUE increased by more than 7%</a:t>
            </a:r>
          </a:p>
          <a:p>
            <a:pPr lvl="1"/>
            <a:r>
              <a:rPr lang="en-US" sz="1700" dirty="0"/>
              <a:t>Prior to next full assessment we will be reevaluating how GOA Pacific cod RPN index computed</a:t>
            </a:r>
          </a:p>
        </p:txBody>
      </p:sp>
      <p:pic>
        <p:nvPicPr>
          <p:cNvPr id="11" name="Picture 10">
            <a:extLst>
              <a:ext uri="{FF2B5EF4-FFF2-40B4-BE49-F238E27FC236}">
                <a16:creationId xmlns:a16="http://schemas.microsoft.com/office/drawing/2014/main" id="{A6ED732A-0BD7-4212-A7BC-9BB5C9E78F1E}"/>
              </a:ext>
            </a:extLst>
          </p:cNvPr>
          <p:cNvPicPr>
            <a:picLocks noChangeAspect="1"/>
          </p:cNvPicPr>
          <p:nvPr/>
        </p:nvPicPr>
        <p:blipFill>
          <a:blip r:embed="rId3"/>
          <a:stretch>
            <a:fillRect/>
          </a:stretch>
        </p:blipFill>
        <p:spPr>
          <a:xfrm>
            <a:off x="5330814" y="1616271"/>
            <a:ext cx="3697406" cy="3981822"/>
          </a:xfrm>
          <a:prstGeom prst="rect">
            <a:avLst/>
          </a:prstGeom>
          <a:noFill/>
          <a:ln>
            <a:noFill/>
          </a:ln>
          <a:effectLst>
            <a:outerShdw blurRad="63500" sx="102000" sy="102000" algn="ctr" rotWithShape="0">
              <a:prstClr val="black">
                <a:alpha val="40000"/>
              </a:prstClr>
            </a:outerShdw>
          </a:effectLst>
        </p:spPr>
      </p:pic>
      <p:sp>
        <p:nvSpPr>
          <p:cNvPr id="13" name="Content Placeholder 1">
            <a:extLst>
              <a:ext uri="{FF2B5EF4-FFF2-40B4-BE49-F238E27FC236}">
                <a16:creationId xmlns:a16="http://schemas.microsoft.com/office/drawing/2014/main" id="{D806BF8C-E52A-4B5F-A69F-E51B370B10ED}"/>
              </a:ext>
            </a:extLst>
          </p:cNvPr>
          <p:cNvSpPr txBox="1">
            <a:spLocks/>
          </p:cNvSpPr>
          <p:nvPr/>
        </p:nvSpPr>
        <p:spPr>
          <a:xfrm>
            <a:off x="8468286" y="4484874"/>
            <a:ext cx="763974" cy="54481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a:solidFill>
                  <a:srgbClr val="C00000"/>
                </a:solidFill>
              </a:rPr>
              <a:t>-5%</a:t>
            </a:r>
            <a:endParaRPr lang="en-US" b="1" dirty="0">
              <a:solidFill>
                <a:srgbClr val="C00000"/>
              </a:solidFill>
            </a:endParaRPr>
          </a:p>
        </p:txBody>
      </p:sp>
      <p:sp>
        <p:nvSpPr>
          <p:cNvPr id="14" name="Content Placeholder 1">
            <a:extLst>
              <a:ext uri="{FF2B5EF4-FFF2-40B4-BE49-F238E27FC236}">
                <a16:creationId xmlns:a16="http://schemas.microsoft.com/office/drawing/2014/main" id="{76F3F0A6-403B-4FC1-A8AC-8346F2DA3851}"/>
              </a:ext>
            </a:extLst>
          </p:cNvPr>
          <p:cNvSpPr txBox="1">
            <a:spLocks/>
          </p:cNvSpPr>
          <p:nvPr/>
        </p:nvSpPr>
        <p:spPr>
          <a:xfrm>
            <a:off x="8219307" y="2641590"/>
            <a:ext cx="926564" cy="54481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solidFill>
                  <a:schemeClr val="accent6">
                    <a:lumMod val="75000"/>
                  </a:schemeClr>
                </a:solidFill>
              </a:rPr>
              <a:t>+7.4%</a:t>
            </a:r>
          </a:p>
        </p:txBody>
      </p:sp>
    </p:spTree>
    <p:extLst>
      <p:ext uri="{BB962C8B-B14F-4D97-AF65-F5344CB8AC3E}">
        <p14:creationId xmlns:p14="http://schemas.microsoft.com/office/powerpoint/2010/main" val="4071297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66429" y="1820908"/>
            <a:ext cx="7989752" cy="4820987"/>
          </a:xfrm>
        </p:spPr>
        <p:txBody>
          <a:bodyPr>
            <a:normAutofit/>
          </a:bodyPr>
          <a:lstStyle/>
          <a:p>
            <a:pPr marL="457200" indent="-457200">
              <a:buFont typeface="+mj-lt"/>
              <a:buAutoNum type="arabicPeriod"/>
            </a:pPr>
            <a:r>
              <a:rPr lang="en-US" sz="2400" dirty="0"/>
              <a:t>Was there an influence of the GOA bottom trawl survey </a:t>
            </a:r>
            <a:r>
              <a:rPr lang="en-US" sz="2400" dirty="0" err="1"/>
              <a:t>restratification</a:t>
            </a:r>
            <a:r>
              <a:rPr lang="en-US" sz="2400" dirty="0"/>
              <a:t> on 2025 results?</a:t>
            </a:r>
          </a:p>
          <a:p>
            <a:pPr lvl="1"/>
            <a:r>
              <a:rPr lang="en-US" sz="1900" dirty="0"/>
              <a:t>Appendix 2.2: with GAP (</a:t>
            </a:r>
            <a:r>
              <a:rPr lang="en-US" sz="1900" dirty="0" err="1"/>
              <a:t>Oyafuso</a:t>
            </a:r>
            <a:r>
              <a:rPr lang="en-US" sz="1900" dirty="0"/>
              <a:t> and </a:t>
            </a:r>
            <a:r>
              <a:rPr lang="en-US" sz="1900" dirty="0" err="1"/>
              <a:t>Kotwicki</a:t>
            </a:r>
            <a:r>
              <a:rPr lang="en-US" sz="1900" dirty="0"/>
              <a:t>) performed analysis in which historical survey data was </a:t>
            </a:r>
            <a:r>
              <a:rPr lang="en-US" sz="1900" dirty="0" err="1"/>
              <a:t>restratified</a:t>
            </a:r>
            <a:r>
              <a:rPr lang="en-US" sz="1900" dirty="0"/>
              <a:t> into 2025 strata for Pacific cod</a:t>
            </a:r>
          </a:p>
          <a:p>
            <a:pPr lvl="1"/>
            <a:r>
              <a:rPr lang="en-US" sz="1900" dirty="0"/>
              <a:t>Utilized </a:t>
            </a:r>
            <a:r>
              <a:rPr lang="en-US" sz="1900" dirty="0">
                <a:hlinkClick r:id="rId3"/>
              </a:rPr>
              <a:t>survey</a:t>
            </a:r>
            <a:r>
              <a:rPr lang="en-US" sz="1900" dirty="0"/>
              <a:t> R-package with historical hauls reweighted based on 2025 strata area sizes</a:t>
            </a:r>
          </a:p>
          <a:p>
            <a:pPr lvl="1"/>
            <a:r>
              <a:rPr lang="en-US" sz="1900" dirty="0"/>
              <a:t>Steps taken in analysis:</a:t>
            </a:r>
          </a:p>
          <a:p>
            <a:pPr marL="972900" lvl="2" indent="-342900">
              <a:buFont typeface="+mj-lt"/>
              <a:buAutoNum type="arabicPeriod"/>
            </a:pPr>
            <a:r>
              <a:rPr lang="en-US" sz="1700" dirty="0"/>
              <a:t>Reclassified historical stations within new 2025 stratum boundaries</a:t>
            </a:r>
          </a:p>
          <a:p>
            <a:pPr marL="972900" lvl="2" indent="-342900">
              <a:buFont typeface="+mj-lt"/>
              <a:buAutoNum type="arabicPeriod"/>
            </a:pPr>
            <a:r>
              <a:rPr lang="en-US" sz="1700" dirty="0"/>
              <a:t>Post-stratified based on re-weighting station observations so that sum of weights in each new stratum matches its total area</a:t>
            </a:r>
          </a:p>
          <a:p>
            <a:pPr marL="972900" lvl="2" indent="-342900">
              <a:buFont typeface="+mj-lt"/>
              <a:buAutoNum type="arabicPeriod"/>
            </a:pPr>
            <a:endParaRPr lang="en-US" sz="1700" dirty="0"/>
          </a:p>
          <a:p>
            <a:pPr lvl="1"/>
            <a:endParaRPr lang="en-US" sz="1900" dirty="0"/>
          </a:p>
        </p:txBody>
      </p:sp>
    </p:spTree>
    <p:extLst>
      <p:ext uri="{BB962C8B-B14F-4D97-AF65-F5344CB8AC3E}">
        <p14:creationId xmlns:p14="http://schemas.microsoft.com/office/powerpoint/2010/main" val="3594877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66429" y="1820908"/>
            <a:ext cx="7989752" cy="1254801"/>
          </a:xfrm>
        </p:spPr>
        <p:txBody>
          <a:bodyPr>
            <a:normAutofit/>
          </a:bodyPr>
          <a:lstStyle/>
          <a:p>
            <a:pPr marL="457200" indent="-457200">
              <a:buFont typeface="+mj-lt"/>
              <a:buAutoNum type="arabicPeriod"/>
            </a:pPr>
            <a:r>
              <a:rPr lang="en-US" sz="2400" dirty="0"/>
              <a:t>Was there an influence of the GOA bottom trawl survey </a:t>
            </a:r>
            <a:r>
              <a:rPr lang="en-US" sz="2400" dirty="0" err="1"/>
              <a:t>restratification</a:t>
            </a:r>
            <a:r>
              <a:rPr lang="en-US" sz="2400" dirty="0"/>
              <a:t> on 2025 results? </a:t>
            </a:r>
            <a:r>
              <a:rPr lang="en-US" sz="2400" b="1" i="1" u="sng" dirty="0">
                <a:solidFill>
                  <a:schemeClr val="accent6">
                    <a:lumMod val="50000"/>
                  </a:schemeClr>
                </a:solidFill>
              </a:rPr>
              <a:t>NO</a:t>
            </a:r>
            <a:endParaRPr lang="en-US" sz="1700" dirty="0"/>
          </a:p>
          <a:p>
            <a:pPr lvl="1"/>
            <a:endParaRPr lang="en-US" sz="1900" dirty="0"/>
          </a:p>
        </p:txBody>
      </p:sp>
      <p:pic>
        <p:nvPicPr>
          <p:cNvPr id="7" name="Picture 6">
            <a:extLst>
              <a:ext uri="{FF2B5EF4-FFF2-40B4-BE49-F238E27FC236}">
                <a16:creationId xmlns:a16="http://schemas.microsoft.com/office/drawing/2014/main" id="{813F4A4C-FA96-4E5C-8D4D-3B07D2A0F62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1733" y="2767064"/>
            <a:ext cx="4741841" cy="2962779"/>
          </a:xfrm>
          <a:prstGeom prst="rect">
            <a:avLst/>
          </a:prstGeom>
          <a:noFill/>
          <a:ln>
            <a:no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938F1BDE-07C2-4989-B53E-C89805CE1EE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195453" y="4079231"/>
            <a:ext cx="3862449" cy="264203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42841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a:t>Surveys – </a:t>
            </a:r>
            <a:r>
              <a:rPr lang="en-US" dirty="0" err="1"/>
              <a:t>Env</a:t>
            </a:r>
            <a:r>
              <a:rPr lang="en-US" dirty="0"/>
              <a:t> data</a:t>
            </a:r>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a:t>Cod depth distribution related to temperature, variable overlap with AFSC longline survey distribution</a:t>
            </a:r>
          </a:p>
        </p:txBody>
      </p:sp>
      <p:pic>
        <p:nvPicPr>
          <p:cNvPr id="5" name="Picture 4">
            <a:extLst>
              <a:ext uri="{FF2B5EF4-FFF2-40B4-BE49-F238E27FC236}">
                <a16:creationId xmlns:a16="http://schemas.microsoft.com/office/drawing/2014/main" id="{D5A973FE-0AA9-4505-9CCE-1FD1DD8C1979}"/>
              </a:ext>
            </a:extLst>
          </p:cNvPr>
          <p:cNvPicPr>
            <a:picLocks noChangeAspect="1"/>
          </p:cNvPicPr>
          <p:nvPr/>
        </p:nvPicPr>
        <p:blipFill>
          <a:blip r:embed="rId3"/>
          <a:stretch>
            <a:fillRect/>
          </a:stretch>
        </p:blipFill>
        <p:spPr>
          <a:xfrm>
            <a:off x="463394" y="1486568"/>
            <a:ext cx="5943612" cy="502921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621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A17E87-63ED-445C-A1BF-13F997487531}"/>
              </a:ext>
            </a:extLst>
          </p:cNvPr>
          <p:cNvPicPr>
            <a:picLocks noChangeAspect="1"/>
          </p:cNvPicPr>
          <p:nvPr/>
        </p:nvPicPr>
        <p:blipFill>
          <a:blip r:embed="rId2"/>
          <a:stretch>
            <a:fillRect/>
          </a:stretch>
        </p:blipFill>
        <p:spPr>
          <a:xfrm>
            <a:off x="4279551" y="1577463"/>
            <a:ext cx="4633913" cy="4990368"/>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auxiliary information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750384" y="2973120"/>
            <a:ext cx="1048442" cy="497444"/>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a:solidFill>
                  <a:schemeClr val="accent6">
                    <a:lumMod val="75000"/>
                  </a:schemeClr>
                </a:solidFill>
              </a:rPr>
              <a:t>+14.7%</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96945" y="4443850"/>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+0.4%</a:t>
            </a:r>
          </a:p>
        </p:txBody>
      </p:sp>
      <p:sp>
        <p:nvSpPr>
          <p:cNvPr id="12" name="Content Placeholder 1">
            <a:extLst>
              <a:ext uri="{FF2B5EF4-FFF2-40B4-BE49-F238E27FC236}">
                <a16:creationId xmlns:a16="http://schemas.microsoft.com/office/drawing/2014/main" id="{4294D698-76E0-42AE-B7CF-182415F08617}"/>
              </a:ext>
            </a:extLst>
          </p:cNvPr>
          <p:cNvSpPr txBox="1">
            <a:spLocks/>
          </p:cNvSpPr>
          <p:nvPr/>
        </p:nvSpPr>
        <p:spPr>
          <a:xfrm>
            <a:off x="581192" y="1577463"/>
            <a:ext cx="3497982" cy="49903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100" dirty="0"/>
              <a:t>Adult indices:</a:t>
            </a:r>
          </a:p>
          <a:p>
            <a:pPr lvl="1"/>
            <a:r>
              <a:rPr lang="en-US" sz="1900" dirty="0"/>
              <a:t>Raw ADF&amp;G Numbers CPUE increased (weight CPUE increased by 7.2%)</a:t>
            </a:r>
          </a:p>
          <a:p>
            <a:pPr lvl="1"/>
            <a:r>
              <a:rPr lang="en-US" sz="1900" dirty="0"/>
              <a:t>Proportion of cod in SWF catch stayed at &gt;0.2</a:t>
            </a:r>
          </a:p>
          <a:p>
            <a:r>
              <a:rPr lang="en-US" sz="2100" dirty="0"/>
              <a:t>Recruitment indices:</a:t>
            </a:r>
          </a:p>
          <a:p>
            <a:pPr lvl="1"/>
            <a:r>
              <a:rPr lang="en-US" sz="1900" dirty="0"/>
              <a:t>Beach seine 2023-2025 were below average</a:t>
            </a:r>
          </a:p>
          <a:p>
            <a:pPr lvl="1"/>
            <a:r>
              <a:rPr lang="en-US" sz="1900" dirty="0"/>
              <a:t>Below avg in pelagic hauls with cod</a:t>
            </a:r>
          </a:p>
        </p:txBody>
      </p:sp>
    </p:spTree>
    <p:extLst>
      <p:ext uri="{BB962C8B-B14F-4D97-AF65-F5344CB8AC3E}">
        <p14:creationId xmlns:p14="http://schemas.microsoft.com/office/powerpoint/2010/main" val="147275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descr="Resolution.jpg"/>
          <p:cNvPicPr>
            <a:picLocks noGrp="1" noChangeAspect="1"/>
          </p:cNvPicPr>
          <p:nvPr isPhoto="1"/>
        </p:nvPicPr>
        <p:blipFill>
          <a:blip r:embed="rId3" cstate="print"/>
          <a:srcRect l="13333" t="12222" r="41667" b="35556"/>
          <a:stretch>
            <a:fillRect/>
          </a:stretch>
        </p:blipFill>
        <p:spPr bwMode="auto">
          <a:xfrm>
            <a:off x="5222206" y="4642514"/>
            <a:ext cx="2127439" cy="1851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099" name="Content Placeholder 2"/>
          <p:cNvSpPr>
            <a:spLocks noGrp="1"/>
          </p:cNvSpPr>
          <p:nvPr>
            <p:ph idx="1"/>
          </p:nvPr>
        </p:nvSpPr>
        <p:spPr>
          <a:xfrm>
            <a:off x="443477" y="2610740"/>
            <a:ext cx="4235996" cy="4061360"/>
          </a:xfrm>
        </p:spPr>
        <p:txBody>
          <a:bodyPr>
            <a:normAutofit/>
          </a:bodyPr>
          <a:lstStyle/>
          <a:p>
            <a:pPr fontAlgn="base">
              <a:defRPr/>
            </a:pPr>
            <a:r>
              <a:rPr lang="en-US" dirty="0"/>
              <a:t>2025: 366 stations from Cape Douglas to Unalaska Island</a:t>
            </a:r>
          </a:p>
          <a:p>
            <a:pPr fontAlgn="base">
              <a:defRPr/>
            </a:pPr>
            <a:r>
              <a:rPr lang="en-US" dirty="0"/>
              <a:t>R/V Resolution, 95 feet</a:t>
            </a:r>
          </a:p>
          <a:p>
            <a:pPr fontAlgn="base">
              <a:defRPr/>
            </a:pPr>
            <a:r>
              <a:rPr lang="en-US" dirty="0"/>
              <a:t>400-Eastern otter trawl is towed for 1.0 </a:t>
            </a:r>
            <a:r>
              <a:rPr lang="en-US" dirty="0" err="1"/>
              <a:t>nmi</a:t>
            </a:r>
            <a:endParaRPr lang="en-US" dirty="0"/>
          </a:p>
          <a:p>
            <a:r>
              <a:rPr lang="en-US" dirty="0"/>
              <a:t>A subsample is taken to determine species composition</a:t>
            </a:r>
          </a:p>
          <a:p>
            <a:r>
              <a:rPr lang="en-US" dirty="0"/>
              <a:t>Commercially-important species are measured</a:t>
            </a:r>
          </a:p>
        </p:txBody>
      </p:sp>
      <p:pic>
        <p:nvPicPr>
          <p:cNvPr id="3" name="Picture 6" descr="G:\Images\Shell_Fish\Trawl_Surveys\0801\Trawl-Alitak_District_2008\IMG_1175.JPG">
            <a:extLst>
              <a:ext uri="{FF2B5EF4-FFF2-40B4-BE49-F238E27FC236}">
                <a16:creationId xmlns:a16="http://schemas.microsoft.com/office/drawing/2014/main" id="{D58995AA-58FD-4AD6-A8DE-72E26F2E0F94}"/>
              </a:ext>
            </a:extLst>
          </p:cNvPr>
          <p:cNvPicPr>
            <a:picLocks noChangeAspect="1" noChangeArrowheads="1"/>
          </p:cNvPicPr>
          <p:nvPr/>
        </p:nvPicPr>
        <p:blipFill>
          <a:blip r:embed="rId4" cstate="print"/>
          <a:srcRect/>
          <a:stretch>
            <a:fillRect/>
          </a:stretch>
        </p:blipFill>
        <p:spPr bwMode="auto">
          <a:xfrm>
            <a:off x="7409786" y="4641420"/>
            <a:ext cx="1389689" cy="1852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09543" y="1565224"/>
            <a:ext cx="4377071" cy="2918048"/>
          </a:xfrm>
          <a:prstGeom prst="rect">
            <a:avLst/>
          </a:prstGeom>
          <a:noFill/>
          <a:ln>
            <a:noFill/>
          </a:ln>
          <a:effectLst>
            <a:outerShdw blurRad="63500" sx="102000" sy="102000" algn="ctr" rotWithShape="0">
              <a:prstClr val="black">
                <a:alpha val="40000"/>
              </a:prstClr>
            </a:outerShdw>
          </a:effectLst>
        </p:spPr>
      </p:pic>
      <p:sp>
        <p:nvSpPr>
          <p:cNvPr id="24" name="TextBox 23">
            <a:extLst>
              <a:ext uri="{FF2B5EF4-FFF2-40B4-BE49-F238E27FC236}">
                <a16:creationId xmlns:a16="http://schemas.microsoft.com/office/drawing/2014/main" id="{1DFABED8-F22F-4F68-AAC1-AB40A5EB7526}"/>
              </a:ext>
            </a:extLst>
          </p:cNvPr>
          <p:cNvSpPr txBox="1"/>
          <p:nvPr/>
        </p:nvSpPr>
        <p:spPr>
          <a:xfrm>
            <a:off x="1421347" y="1550767"/>
            <a:ext cx="3162106" cy="923330"/>
          </a:xfrm>
          <a:prstGeom prst="rect">
            <a:avLst/>
          </a:prstGeom>
          <a:noFill/>
        </p:spPr>
        <p:txBody>
          <a:bodyPr wrap="square" rtlCol="0">
            <a:spAutoFit/>
          </a:bodyPr>
          <a:lstStyle/>
          <a:p>
            <a:pPr algn="ctr"/>
            <a:r>
              <a:rPr lang="en-US" sz="2700" dirty="0"/>
              <a:t>ADF&amp;G Large-Mesh Trawl Survey</a:t>
            </a:r>
          </a:p>
        </p:txBody>
      </p:sp>
      <p:pic>
        <p:nvPicPr>
          <p:cNvPr id="25" name="Picture 6" descr="ADFG_Logo_400-txp">
            <a:extLst>
              <a:ext uri="{FF2B5EF4-FFF2-40B4-BE49-F238E27FC236}">
                <a16:creationId xmlns:a16="http://schemas.microsoft.com/office/drawing/2014/main" id="{797694D6-A2A7-4C7E-B617-ED8D2EAC1C9C}"/>
              </a:ext>
            </a:extLst>
          </p:cNvPr>
          <p:cNvPicPr>
            <a:picLocks noChangeAspect="1" noChangeArrowheads="1"/>
          </p:cNvPicPr>
          <p:nvPr/>
        </p:nvPicPr>
        <p:blipFill>
          <a:blip r:embed="rId6" cstate="print"/>
          <a:srcRect/>
          <a:stretch>
            <a:fillRect/>
          </a:stretch>
        </p:blipFill>
        <p:spPr bwMode="auto">
          <a:xfrm>
            <a:off x="326739" y="1445397"/>
            <a:ext cx="1028700" cy="1028700"/>
          </a:xfrm>
          <a:prstGeom prst="rect">
            <a:avLst/>
          </a:prstGeom>
          <a:noFill/>
          <a:ln w="9525">
            <a:noFill/>
            <a:miter lim="800000"/>
            <a:headEnd/>
            <a:tailEnd/>
          </a:ln>
        </p:spPr>
      </p:pic>
      <p:sp>
        <p:nvSpPr>
          <p:cNvPr id="9" name="Rectangle 8">
            <a:extLst>
              <a:ext uri="{FF2B5EF4-FFF2-40B4-BE49-F238E27FC236}">
                <a16:creationId xmlns:a16="http://schemas.microsoft.com/office/drawing/2014/main" id="{AD7C42E7-A2EA-4509-BDA4-7009D8A1EEA7}"/>
              </a:ext>
            </a:extLst>
          </p:cNvPr>
          <p:cNvSpPr/>
          <p:nvPr/>
        </p:nvSpPr>
        <p:spPr>
          <a:xfrm>
            <a:off x="449179" y="604253"/>
            <a:ext cx="8224253" cy="812800"/>
          </a:xfrm>
          <a:prstGeom prst="rect">
            <a:avLst/>
          </a:prstGeom>
          <a:blipFill dpi="0" rotWithShape="1">
            <a:blip r:embed="rId7">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C44AA112-C907-4EB4-B27A-250350D72D49}"/>
              </a:ext>
            </a:extLst>
          </p:cNvPr>
          <p:cNvSpPr>
            <a:spLocks noGrp="1"/>
          </p:cNvSpPr>
          <p:nvPr>
            <p:ph type="title"/>
          </p:nvPr>
        </p:nvSpPr>
        <p:spPr>
          <a:xfrm>
            <a:off x="449179" y="687474"/>
            <a:ext cx="8224253" cy="630049"/>
          </a:xfrm>
        </p:spPr>
        <p:txBody>
          <a:bodyPr/>
          <a:lstStyle/>
          <a:p>
            <a:pPr algn="ctr"/>
            <a:r>
              <a:rPr lang="en-US" dirty="0"/>
              <a:t>Data – auxiliary information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2BD7121-A72F-45AB-98F8-417C405DF163}"/>
              </a:ext>
            </a:extLst>
          </p:cNvPr>
          <p:cNvSpPr txBox="1">
            <a:spLocks/>
          </p:cNvSpPr>
          <p:nvPr/>
        </p:nvSpPr>
        <p:spPr bwMode="auto">
          <a:xfrm>
            <a:off x="299635" y="4977150"/>
            <a:ext cx="8909679" cy="1747372"/>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306000" indent="-306000" fontAlgn="base">
              <a:spcBef>
                <a:spcPct val="20000"/>
              </a:spcBef>
              <a:spcAft>
                <a:spcPts val="600"/>
              </a:spcAft>
              <a:buClr>
                <a:schemeClr val="accent2"/>
              </a:buClr>
              <a:buSzPct val="92000"/>
              <a:buFont typeface="Wingdings 2" panose="05020102010507070707" pitchFamily="18" charset="2"/>
              <a:buChar char=""/>
              <a:defRPr/>
            </a:pPr>
            <a:r>
              <a:rPr lang="en-US" dirty="0">
                <a:solidFill>
                  <a:schemeClr val="tx2"/>
                </a:solidFill>
                <a:latin typeface="Arial" panose="020B0604020202020204" pitchFamily="34" charset="0"/>
                <a:cs typeface="Arial" panose="020B0604020202020204" pitchFamily="34" charset="0"/>
              </a:rPr>
              <a:t>2025 P. cod CPUE and abundance has increased to the highest level since 2014.</a:t>
            </a:r>
          </a:p>
          <a:p>
            <a:pPr marL="306000" indent="-306000" fontAlgn="base">
              <a:spcBef>
                <a:spcPct val="20000"/>
              </a:spcBef>
              <a:spcAft>
                <a:spcPts val="600"/>
              </a:spcAft>
              <a:buClr>
                <a:schemeClr val="accent2"/>
              </a:buClr>
              <a:buSzPct val="92000"/>
              <a:buFont typeface="Wingdings 2" panose="05020102010507070707" pitchFamily="18" charset="2"/>
              <a:buChar char=""/>
              <a:defRPr/>
            </a:pPr>
            <a:r>
              <a:rPr lang="en-US" dirty="0">
                <a:solidFill>
                  <a:schemeClr val="tx2"/>
                </a:solidFill>
                <a:latin typeface="Arial" panose="020B0604020202020204" pitchFamily="34" charset="0"/>
                <a:cs typeface="Arial" panose="020B0604020202020204" pitchFamily="34" charset="0"/>
              </a:rPr>
              <a:t>Eastern Aleutian, Chignik, and South Peninsula had increasing abundance, while Kodiak declined.</a:t>
            </a:r>
          </a:p>
          <a:p>
            <a:pPr marL="306000" indent="-306000" fontAlgn="base">
              <a:spcBef>
                <a:spcPct val="20000"/>
              </a:spcBef>
              <a:spcAft>
                <a:spcPts val="600"/>
              </a:spcAft>
              <a:buClr>
                <a:schemeClr val="accent2"/>
              </a:buClr>
              <a:buSzPct val="92000"/>
              <a:buFont typeface="Wingdings 2" panose="05020102010507070707" pitchFamily="18" charset="2"/>
              <a:buChar char=""/>
              <a:defRPr/>
            </a:pPr>
            <a:r>
              <a:rPr lang="en-US" dirty="0">
                <a:solidFill>
                  <a:schemeClr val="tx2"/>
                </a:solidFill>
                <a:latin typeface="Arial" panose="020B0604020202020204" pitchFamily="34" charset="0"/>
                <a:cs typeface="Arial" panose="020B0604020202020204" pitchFamily="34" charset="0"/>
              </a:rPr>
              <a:t>South Peninsula and Kodiak had more small fish.</a:t>
            </a:r>
          </a:p>
        </p:txBody>
      </p:sp>
      <p:graphicFrame>
        <p:nvGraphicFramePr>
          <p:cNvPr id="5" name="Chart 4">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418995937"/>
              </p:ext>
            </p:extLst>
          </p:nvPr>
        </p:nvGraphicFramePr>
        <p:xfrm>
          <a:off x="4340134" y="1722085"/>
          <a:ext cx="4869180" cy="31298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BB88484E-9FA9-4D2D-BC5A-61AC3320A44A}"/>
              </a:ext>
            </a:extLst>
          </p:cNvPr>
          <p:cNvGraphicFramePr>
            <a:graphicFrameLocks/>
          </p:cNvGraphicFramePr>
          <p:nvPr>
            <p:extLst>
              <p:ext uri="{D42A27DB-BD31-4B8C-83A1-F6EECF244321}">
                <p14:modId xmlns:p14="http://schemas.microsoft.com/office/powerpoint/2010/main" val="2425183763"/>
              </p:ext>
            </p:extLst>
          </p:nvPr>
        </p:nvGraphicFramePr>
        <p:xfrm>
          <a:off x="-22180" y="1838904"/>
          <a:ext cx="4362314" cy="289619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F30C820-FF76-403D-8765-E2D2B8D0251D}"/>
              </a:ext>
            </a:extLst>
          </p:cNvPr>
          <p:cNvSpPr txBox="1"/>
          <p:nvPr/>
        </p:nvSpPr>
        <p:spPr>
          <a:xfrm>
            <a:off x="1504475" y="673528"/>
            <a:ext cx="3162106" cy="923330"/>
          </a:xfrm>
          <a:prstGeom prst="rect">
            <a:avLst/>
          </a:prstGeom>
          <a:noFill/>
        </p:spPr>
        <p:txBody>
          <a:bodyPr wrap="square" rtlCol="0">
            <a:spAutoFit/>
          </a:bodyPr>
          <a:lstStyle/>
          <a:p>
            <a:pPr algn="ctr"/>
            <a:r>
              <a:rPr lang="en-US" sz="2700" dirty="0"/>
              <a:t>ADF&amp;G Large-Mesh Trawl Survey</a:t>
            </a:r>
          </a:p>
        </p:txBody>
      </p:sp>
      <p:pic>
        <p:nvPicPr>
          <p:cNvPr id="9" name="Picture 6" descr="ADFG_Logo_400-txp">
            <a:extLst>
              <a:ext uri="{FF2B5EF4-FFF2-40B4-BE49-F238E27FC236}">
                <a16:creationId xmlns:a16="http://schemas.microsoft.com/office/drawing/2014/main" id="{918E7A1B-8AA7-42D1-94DB-6D6F18E46589}"/>
              </a:ext>
            </a:extLst>
          </p:cNvPr>
          <p:cNvPicPr>
            <a:picLocks noChangeAspect="1" noChangeArrowheads="1"/>
          </p:cNvPicPr>
          <p:nvPr/>
        </p:nvPicPr>
        <p:blipFill>
          <a:blip r:embed="rId4" cstate="print"/>
          <a:srcRect/>
          <a:stretch>
            <a:fillRect/>
          </a:stretch>
        </p:blipFill>
        <p:spPr bwMode="auto">
          <a:xfrm>
            <a:off x="409867" y="568158"/>
            <a:ext cx="1028700" cy="1028700"/>
          </a:xfrm>
          <a:prstGeom prst="rect">
            <a:avLst/>
          </a:prstGeom>
          <a:noFill/>
          <a:ln w="9525">
            <a:noFill/>
            <a:miter lim="800000"/>
            <a:headEnd/>
            <a:tailEnd/>
          </a:ln>
        </p:spPr>
      </p:pic>
    </p:spTree>
    <p:extLst>
      <p:ext uri="{BB962C8B-B14F-4D97-AF65-F5344CB8AC3E}">
        <p14:creationId xmlns:p14="http://schemas.microsoft.com/office/powerpoint/2010/main" val="78230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a:t>Assessment overview</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a:t>BLUF:</a:t>
            </a:r>
          </a:p>
          <a:p>
            <a:pPr lvl="1"/>
            <a:r>
              <a:rPr lang="en-US" sz="1900" dirty="0"/>
              <a:t>GOA Pacific cod: Tier 3b</a:t>
            </a:r>
          </a:p>
          <a:p>
            <a:pPr lvl="1"/>
            <a:r>
              <a:rPr lang="en-US" sz="1900" dirty="0"/>
              <a:t>2025 estimated spawning biomass to be at </a:t>
            </a:r>
            <a:r>
              <a:rPr lang="en-US" sz="1900" i="1" dirty="0"/>
              <a:t>B</a:t>
            </a:r>
            <a:r>
              <a:rPr lang="en-US" sz="1900" i="1" baseline="-25000" dirty="0"/>
              <a:t>34.3%</a:t>
            </a:r>
            <a:r>
              <a:rPr lang="en-US" sz="1900" dirty="0"/>
              <a:t>, projected in 2026 to be at </a:t>
            </a:r>
            <a:r>
              <a:rPr lang="en-US" sz="1900" i="1" dirty="0"/>
              <a:t>B</a:t>
            </a:r>
            <a:r>
              <a:rPr lang="en-US" sz="1900" i="1" baseline="-25000" dirty="0"/>
              <a:t>33.1%</a:t>
            </a:r>
            <a:endParaRPr lang="en-US" sz="1900" i="1" dirty="0"/>
          </a:p>
          <a:p>
            <a:pPr lvl="1"/>
            <a:r>
              <a:rPr lang="en-US" sz="1900" dirty="0"/>
              <a:t>2026 recommended ABC 29% increase from 2025 ABC</a:t>
            </a:r>
          </a:p>
          <a:p>
            <a:pPr lvl="1"/>
            <a:r>
              <a:rPr lang="en-US" sz="1900" dirty="0"/>
              <a:t>Do not recommend reduction from maximum ABC</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a:t>Data – summary</a:t>
            </a:r>
          </a:p>
        </p:txBody>
      </p:sp>
      <p:graphicFrame>
        <p:nvGraphicFramePr>
          <p:cNvPr id="4" name="Diagram 3"/>
          <p:cNvGraphicFramePr/>
          <p:nvPr>
            <p:extLst>
              <p:ext uri="{D42A27DB-BD31-4B8C-83A1-F6EECF244321}">
                <p14:modId xmlns:p14="http://schemas.microsoft.com/office/powerpoint/2010/main" val="1474131673"/>
              </p:ext>
            </p:extLst>
          </p:nvPr>
        </p:nvGraphicFramePr>
        <p:xfrm>
          <a:off x="514853" y="1775460"/>
          <a:ext cx="8158579"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20</a:t>
            </a:fld>
            <a:endParaRPr lang="en-US" sz="1400" dirty="0"/>
          </a:p>
        </p:txBody>
      </p:sp>
    </p:spTree>
    <p:extLst>
      <p:ext uri="{BB962C8B-B14F-4D97-AF65-F5344CB8AC3E}">
        <p14:creationId xmlns:p14="http://schemas.microsoft.com/office/powerpoint/2010/main" val="1535429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a:t>results</a:t>
            </a:r>
          </a:p>
        </p:txBody>
      </p:sp>
      <p:graphicFrame>
        <p:nvGraphicFramePr>
          <p:cNvPr id="2" name="Diagram 1"/>
          <p:cNvGraphicFramePr/>
          <p:nvPr>
            <p:extLst>
              <p:ext uri="{D42A27DB-BD31-4B8C-83A1-F6EECF244321}">
                <p14:modId xmlns:p14="http://schemas.microsoft.com/office/powerpoint/2010/main" val="1108697395"/>
              </p:ext>
            </p:extLst>
          </p:nvPr>
        </p:nvGraphicFramePr>
        <p:xfrm>
          <a:off x="102892" y="945470"/>
          <a:ext cx="6322622"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a:t>Pattern of expecting larger RPN from longline survey than observed continues</a:t>
            </a:r>
          </a:p>
          <a:p>
            <a:r>
              <a:rPr lang="en-US" dirty="0"/>
              <a:t>Model does not fit increase in 2025 trawl survey increase</a:t>
            </a:r>
          </a:p>
          <a:p>
            <a:r>
              <a:rPr lang="en-US" dirty="0"/>
              <a:t>Model estimates represent balance between fitted indices</a:t>
            </a:r>
          </a:p>
          <a:p>
            <a:r>
              <a:rPr lang="en-US" dirty="0"/>
              <a:t>Consistent with 2024 assessment</a:t>
            </a:r>
          </a:p>
        </p:txBody>
      </p:sp>
      <p:pic>
        <p:nvPicPr>
          <p:cNvPr id="7" name="Picture 6">
            <a:extLst>
              <a:ext uri="{FF2B5EF4-FFF2-40B4-BE49-F238E27FC236}">
                <a16:creationId xmlns:a16="http://schemas.microsoft.com/office/drawing/2014/main" id="{AE8A817A-A721-468B-855D-892EB33753DE}"/>
              </a:ext>
            </a:extLst>
          </p:cNvPr>
          <p:cNvPicPr>
            <a:picLocks noChangeAspect="1"/>
          </p:cNvPicPr>
          <p:nvPr/>
        </p:nvPicPr>
        <p:blipFill>
          <a:blip r:embed="rId3"/>
          <a:stretch>
            <a:fillRect/>
          </a:stretch>
        </p:blipFill>
        <p:spPr>
          <a:xfrm>
            <a:off x="4108861" y="886635"/>
            <a:ext cx="4491848" cy="380079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6968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a:t>No glaring sign of model misspecification in fit to fishery length composition</a:t>
            </a:r>
          </a:p>
        </p:txBody>
      </p:sp>
      <p:pic>
        <p:nvPicPr>
          <p:cNvPr id="3" name="Picture 2">
            <a:extLst>
              <a:ext uri="{FF2B5EF4-FFF2-40B4-BE49-F238E27FC236}">
                <a16:creationId xmlns:a16="http://schemas.microsoft.com/office/drawing/2014/main" id="{CD01385A-B5B1-4C05-AB7B-B616DD23C26B}"/>
              </a:ext>
            </a:extLst>
          </p:cNvPr>
          <p:cNvPicPr>
            <a:picLocks noChangeAspect="1"/>
          </p:cNvPicPr>
          <p:nvPr/>
        </p:nvPicPr>
        <p:blipFill>
          <a:blip r:embed="rId3"/>
          <a:stretch>
            <a:fillRect/>
          </a:stretch>
        </p:blipFill>
        <p:spPr>
          <a:xfrm>
            <a:off x="4180113" y="628683"/>
            <a:ext cx="4067300" cy="438016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0003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550343"/>
            <a:ext cx="3439784" cy="2911075"/>
          </a:xfrm>
        </p:spPr>
        <p:txBody>
          <a:bodyPr>
            <a:normAutofit/>
          </a:bodyPr>
          <a:lstStyle/>
          <a:p>
            <a:r>
              <a:rPr lang="en-US" dirty="0"/>
              <a:t>No glaring sign of model misspecification in fit to survey length composition</a:t>
            </a:r>
          </a:p>
          <a:p>
            <a:r>
              <a:rPr lang="en-US" dirty="0"/>
              <a:t>But, some large residuals at smaller lengths in early trawl survey years and later longline survey years</a:t>
            </a:r>
          </a:p>
        </p:txBody>
      </p:sp>
      <p:pic>
        <p:nvPicPr>
          <p:cNvPr id="9" name="Picture 8"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09" t="1493" r="68829" b="82778"/>
          <a:stretch/>
        </p:blipFill>
        <p:spPr bwMode="auto">
          <a:xfrm>
            <a:off x="1180729" y="3275996"/>
            <a:ext cx="1364777" cy="934872"/>
          </a:xfrm>
          <a:prstGeom prst="rect">
            <a:avLst/>
          </a:prstGeom>
          <a:noFill/>
          <a:ln>
            <a:noFill/>
          </a:ln>
          <a:effectLst>
            <a:outerShdw blurRad="63500" sx="102000" sy="102000" algn="ctr" rotWithShape="0">
              <a:prstClr val="black">
                <a:alpha val="40000"/>
              </a:prstClr>
            </a:outerShdw>
          </a:effectLst>
        </p:spPr>
      </p:pic>
      <p:pic>
        <p:nvPicPr>
          <p:cNvPr id="10" name="Picture 9"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66" t="31531" r="68771" b="52969"/>
          <a:stretch/>
        </p:blipFill>
        <p:spPr bwMode="auto">
          <a:xfrm>
            <a:off x="2341218" y="4043853"/>
            <a:ext cx="1364777" cy="921224"/>
          </a:xfrm>
          <a:prstGeom prst="rect">
            <a:avLst/>
          </a:prstGeom>
          <a:noFill/>
          <a:ln>
            <a:noFill/>
          </a:ln>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E3833D87-C0CC-4398-ACB9-D3E4322B22CF}"/>
              </a:ext>
            </a:extLst>
          </p:cNvPr>
          <p:cNvPicPr>
            <a:picLocks noChangeAspect="1"/>
          </p:cNvPicPr>
          <p:nvPr/>
        </p:nvPicPr>
        <p:blipFill>
          <a:blip r:embed="rId4"/>
          <a:stretch>
            <a:fillRect/>
          </a:stretch>
        </p:blipFill>
        <p:spPr>
          <a:xfrm>
            <a:off x="4386448" y="663927"/>
            <a:ext cx="4071758" cy="43849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8951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576649"/>
            <a:ext cx="8227034" cy="4786183"/>
          </a:xfrm>
        </p:spPr>
        <p:txBody>
          <a:bodyPr>
            <a:normAutofit/>
          </a:bodyPr>
          <a:lstStyle/>
          <a:p>
            <a:r>
              <a:rPr lang="en-US" dirty="0"/>
              <a:t>Presented model diagnostics:</a:t>
            </a:r>
          </a:p>
          <a:p>
            <a:pPr lvl="1"/>
            <a:r>
              <a:rPr lang="en-US" dirty="0"/>
              <a:t>Retrospective: data and model</a:t>
            </a:r>
          </a:p>
          <a:p>
            <a:r>
              <a:rPr lang="en-US" dirty="0"/>
              <a:t>Other diagnostics:</a:t>
            </a:r>
          </a:p>
          <a:p>
            <a:pPr lvl="1"/>
            <a:r>
              <a:rPr lang="en-US" dirty="0"/>
              <a:t>Model convergence: final gradient was 6.45e</a:t>
            </a:r>
            <a:r>
              <a:rPr lang="en-US" baseline="30000" dirty="0"/>
              <a:t>-6</a:t>
            </a:r>
          </a:p>
          <a:p>
            <a:pPr lvl="1"/>
            <a:r>
              <a:rPr lang="en-US" dirty="0"/>
              <a:t>Jitter analysis: 50 at 5% CV, 46 converged, 74% to MLE</a:t>
            </a:r>
          </a:p>
          <a:p>
            <a:r>
              <a:rPr lang="en-US" dirty="0"/>
              <a:t>See in linked document:</a:t>
            </a:r>
          </a:p>
          <a:p>
            <a:pPr lvl="1"/>
            <a:r>
              <a:rPr lang="en-US" dirty="0"/>
              <a:t>Leave-one-out: leave a year of data out</a:t>
            </a:r>
          </a:p>
          <a:p>
            <a:pPr lvl="1"/>
            <a:r>
              <a:rPr lang="en-US" dirty="0"/>
              <a:t>Add-one-in: add one new source of data at a time</a:t>
            </a:r>
          </a:p>
          <a:p>
            <a:pPr lvl="1"/>
            <a:r>
              <a:rPr lang="en-US" dirty="0"/>
              <a:t>Profile for key parameters</a:t>
            </a:r>
          </a:p>
          <a:p>
            <a:pPr lvl="1"/>
            <a:r>
              <a:rPr lang="en-US" dirty="0"/>
              <a:t>MCMC: key parameter histograms, mixing, correlation</a:t>
            </a:r>
          </a:p>
          <a:p>
            <a:pPr lvl="1"/>
            <a:r>
              <a:rPr lang="en-US" dirty="0"/>
              <a:t>AFSC longline survey catchability sensitivity</a:t>
            </a:r>
          </a:p>
          <a:p>
            <a:pPr lvl="1"/>
            <a:endParaRPr lang="en-US" dirty="0"/>
          </a:p>
        </p:txBody>
      </p:sp>
      <p:sp>
        <p:nvSpPr>
          <p:cNvPr id="5"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p>
        </p:txBody>
      </p:sp>
    </p:spTree>
    <p:extLst>
      <p:ext uri="{BB962C8B-B14F-4D97-AF65-F5344CB8AC3E}">
        <p14:creationId xmlns:p14="http://schemas.microsoft.com/office/powerpoint/2010/main" val="614703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dirty="0"/>
              <a:t>Data retrospective small &amp; negative</a:t>
            </a:r>
          </a:p>
          <a:p>
            <a:r>
              <a:rPr lang="en-US" dirty="0"/>
              <a:t>Recent model retrospective consistent, but large retrospective pattern across models prior to 2015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p>
        </p:txBody>
      </p:sp>
      <p:pic>
        <p:nvPicPr>
          <p:cNvPr id="6" name="Picture 5">
            <a:extLst>
              <a:ext uri="{FF2B5EF4-FFF2-40B4-BE49-F238E27FC236}">
                <a16:creationId xmlns:a16="http://schemas.microsoft.com/office/drawing/2014/main" id="{0FF2C16E-BC29-4CB2-A0CC-2A4250C1941C}"/>
              </a:ext>
            </a:extLst>
          </p:cNvPr>
          <p:cNvPicPr>
            <a:picLocks noChangeAspect="1"/>
          </p:cNvPicPr>
          <p:nvPr/>
        </p:nvPicPr>
        <p:blipFill>
          <a:blip r:embed="rId3"/>
          <a:stretch>
            <a:fillRect/>
          </a:stretch>
        </p:blipFill>
        <p:spPr>
          <a:xfrm>
            <a:off x="4186052" y="673010"/>
            <a:ext cx="3956816" cy="42611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dirty="0"/>
              <a:t>Overall, Model 24.0 in 2025 consistent with all results obtained in 2024</a:t>
            </a:r>
          </a:p>
          <a:p>
            <a:r>
              <a:rPr lang="en-US" dirty="0"/>
              <a:t>With new data:</a:t>
            </a:r>
          </a:p>
          <a:p>
            <a:r>
              <a:rPr lang="en-US" dirty="0"/>
              <a:t>Recruitment slightly increases for 2020 and 2021 year classes</a:t>
            </a:r>
          </a:p>
          <a:p>
            <a:r>
              <a:rPr lang="en-US" dirty="0"/>
              <a:t>Spawning biomass slightly decreases from 2017-2021, then increases after 2022</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comparison with 2024</a:t>
            </a:r>
          </a:p>
        </p:txBody>
      </p:sp>
      <p:pic>
        <p:nvPicPr>
          <p:cNvPr id="8" name="Picture 7">
            <a:extLst>
              <a:ext uri="{FF2B5EF4-FFF2-40B4-BE49-F238E27FC236}">
                <a16:creationId xmlns:a16="http://schemas.microsoft.com/office/drawing/2014/main" id="{36CB6A05-BC22-4B22-B845-C9E0A239746A}"/>
              </a:ext>
            </a:extLst>
          </p:cNvPr>
          <p:cNvPicPr>
            <a:picLocks noChangeAspect="1"/>
          </p:cNvPicPr>
          <p:nvPr/>
        </p:nvPicPr>
        <p:blipFill>
          <a:blip r:embed="rId3"/>
          <a:stretch>
            <a:fillRect/>
          </a:stretch>
        </p:blipFill>
        <p:spPr>
          <a:xfrm>
            <a:off x="4352095" y="742008"/>
            <a:ext cx="3779540" cy="407027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81960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vert="horz" lIns="91440" tIns="45720" rIns="91440" bIns="45720" rtlCol="0" anchor="ctr">
            <a:noAutofit/>
          </a:bodyPr>
          <a:lstStyle/>
          <a:p>
            <a:pPr algn="ctr"/>
            <a:r>
              <a:rPr lang="en-US" sz="2700" dirty="0">
                <a:solidFill>
                  <a:schemeClr val="bg1"/>
                </a:solidFill>
              </a:rPr>
              <a:t>Results: recruitment estimates</a:t>
            </a: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96200" y="448575"/>
            <a:ext cx="3709133" cy="5452045"/>
          </a:xfrm>
        </p:spPr>
        <p:txBody>
          <a:bodyPr>
            <a:normAutofit/>
          </a:bodyPr>
          <a:lstStyle/>
          <a:p>
            <a:r>
              <a:rPr lang="en-US" dirty="0"/>
              <a:t>Below average recruitment since 2014 (following a stanza of above </a:t>
            </a:r>
            <a:r>
              <a:rPr lang="en-US" dirty="0" err="1"/>
              <a:t>avg</a:t>
            </a:r>
            <a:r>
              <a:rPr lang="en-US" dirty="0"/>
              <a:t> recruitment)</a:t>
            </a:r>
          </a:p>
          <a:p>
            <a:endParaRPr lang="en-US" dirty="0"/>
          </a:p>
          <a:p>
            <a:endParaRPr lang="en-US" dirty="0"/>
          </a:p>
        </p:txBody>
      </p:sp>
      <p:pic>
        <p:nvPicPr>
          <p:cNvPr id="9" name="Picture 8">
            <a:extLst>
              <a:ext uri="{FF2B5EF4-FFF2-40B4-BE49-F238E27FC236}">
                <a16:creationId xmlns:a16="http://schemas.microsoft.com/office/drawing/2014/main" id="{D93A422A-6E06-45FF-A0CE-B02E92F536E5}"/>
              </a:ext>
            </a:extLst>
          </p:cNvPr>
          <p:cNvPicPr>
            <a:picLocks noChangeAspect="1"/>
          </p:cNvPicPr>
          <p:nvPr/>
        </p:nvPicPr>
        <p:blipFill>
          <a:blip r:embed="rId3"/>
          <a:stretch>
            <a:fillRect/>
          </a:stretch>
        </p:blipFill>
        <p:spPr>
          <a:xfrm>
            <a:off x="4205334" y="683746"/>
            <a:ext cx="4058398" cy="43705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2700" dirty="0">
                <a:solidFill>
                  <a:schemeClr val="bg1"/>
                </a:solidFill>
              </a:rPr>
              <a:t>Results: biomass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787880" y="796324"/>
            <a:ext cx="3677027" cy="4522127"/>
          </a:xfrm>
        </p:spPr>
        <p:txBody>
          <a:bodyPr>
            <a:normAutofit/>
          </a:bodyPr>
          <a:lstStyle/>
          <a:p>
            <a:r>
              <a:rPr lang="en-US" dirty="0"/>
              <a:t>Biomass projected to increase by 2030, but, based on realization of average recruitment</a:t>
            </a:r>
          </a:p>
        </p:txBody>
      </p:sp>
      <p:pic>
        <p:nvPicPr>
          <p:cNvPr id="5" name="Picture 4">
            <a:extLst>
              <a:ext uri="{FF2B5EF4-FFF2-40B4-BE49-F238E27FC236}">
                <a16:creationId xmlns:a16="http://schemas.microsoft.com/office/drawing/2014/main" id="{A3610348-245F-4F7A-A47F-D69CDE457F23}"/>
              </a:ext>
            </a:extLst>
          </p:cNvPr>
          <p:cNvPicPr>
            <a:picLocks noChangeAspect="1"/>
          </p:cNvPicPr>
          <p:nvPr/>
        </p:nvPicPr>
        <p:blipFill>
          <a:blip r:embed="rId3"/>
          <a:stretch>
            <a:fillRect/>
          </a:stretch>
        </p:blipFill>
        <p:spPr>
          <a:xfrm>
            <a:off x="4300756" y="596989"/>
            <a:ext cx="4082543" cy="43965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normAutofit/>
          </a:bodyPr>
          <a:lstStyle/>
          <a:p>
            <a:pPr algn="ctr"/>
            <a:r>
              <a:rPr lang="en-US" dirty="0"/>
              <a:t>Operational Update assessment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
        <p:nvSpPr>
          <p:cNvPr id="11" name="Content Placeholder 2">
            <a:extLst>
              <a:ext uri="{FF2B5EF4-FFF2-40B4-BE49-F238E27FC236}">
                <a16:creationId xmlns:a16="http://schemas.microsoft.com/office/drawing/2014/main" id="{DAB401C2-0D28-48C0-A231-3C7F79311536}"/>
              </a:ext>
            </a:extLst>
          </p:cNvPr>
          <p:cNvSpPr>
            <a:spLocks noGrp="1"/>
          </p:cNvSpPr>
          <p:nvPr>
            <p:ph idx="1"/>
          </p:nvPr>
        </p:nvSpPr>
        <p:spPr>
          <a:xfrm>
            <a:off x="581192" y="1616271"/>
            <a:ext cx="7989752" cy="5122976"/>
          </a:xfrm>
        </p:spPr>
        <p:txBody>
          <a:bodyPr>
            <a:normAutofit fontScale="85000" lnSpcReduction="10000"/>
          </a:bodyPr>
          <a:lstStyle/>
          <a:p>
            <a:r>
              <a:rPr lang="en-US" sz="2100" dirty="0"/>
              <a:t>GOA Pacific cod is an ‘Operational Update’ assessment:</a:t>
            </a:r>
          </a:p>
          <a:p>
            <a:pPr marL="0" indent="0">
              <a:buNone/>
            </a:pPr>
            <a:r>
              <a:rPr lang="en-US" sz="2100" dirty="0"/>
              <a:t>	</a:t>
            </a:r>
            <a:r>
              <a:rPr lang="en-US" sz="2100" i="1" dirty="0"/>
              <a:t>“</a:t>
            </a:r>
            <a:r>
              <a:rPr lang="en-US" sz="1800" b="0" i="1" u="none" strike="noStrike" dirty="0">
                <a:solidFill>
                  <a:srgbClr val="000000"/>
                </a:solidFill>
                <a:effectLst/>
                <a:latin typeface="Times New Roman" panose="02020603050405020304" pitchFamily="18" charset="0"/>
              </a:rPr>
              <a:t>An operational update assessment is conducted when updating the last full assessment model structure with current data, and maintains the accepted model configuration. This assessment type must carry forward the fundamental structure of the last operational full assessment reviewed and endorsed through the NPFMC review process. Therefore, the content presented in an operational update assessment can be considered an abbreviated version of the last operational full assessment, and the majority of sections that do not directly inform review bodies on making a management decision can be presented in a condensed form and referenced from the last operational full assessment.” – Alaska Groundfish Stock Assessment Guidelines</a:t>
            </a:r>
            <a:endParaRPr lang="en-US" sz="2100" i="1" dirty="0"/>
          </a:p>
          <a:p>
            <a:r>
              <a:rPr lang="en-US" sz="1900" dirty="0"/>
              <a:t>Distinct from an ‘Operational Full’ assessment within which alternative models are explored and recommended</a:t>
            </a:r>
          </a:p>
          <a:p>
            <a:r>
              <a:rPr lang="en-US" sz="1900" dirty="0"/>
              <a:t>Therefore: </a:t>
            </a:r>
            <a:r>
              <a:rPr lang="en-US" sz="1900" b="1" dirty="0"/>
              <a:t>Only new data through 2025 included, no model changes</a:t>
            </a:r>
            <a:endParaRPr lang="en-US" sz="1900" dirty="0"/>
          </a:p>
          <a:p>
            <a:r>
              <a:rPr lang="en-US" sz="1900" dirty="0"/>
              <a:t>Abbreviated SAFE document</a:t>
            </a:r>
          </a:p>
          <a:p>
            <a:pPr lvl="1"/>
            <a:r>
              <a:rPr lang="en-US" sz="1700" dirty="0"/>
              <a:t>Only sections that have been updated with new information since 2024 assessment included</a:t>
            </a:r>
          </a:p>
          <a:p>
            <a:pPr lvl="1"/>
            <a:r>
              <a:rPr lang="en-US" sz="1700" dirty="0"/>
              <a:t>Any missing sections (e.g., full Introduction) can be found in the 2024 SAFE</a:t>
            </a:r>
          </a:p>
          <a:p>
            <a:pPr lvl="1"/>
            <a:r>
              <a:rPr lang="en-US" sz="1700" dirty="0"/>
              <a:t>SSC/PT comments and responses not included, will be included and addressed in the next full assessment</a:t>
            </a:r>
          </a:p>
          <a:p>
            <a:pPr lvl="1"/>
            <a:r>
              <a:rPr lang="en-US" sz="1700" dirty="0"/>
              <a:t>Additional model files, results, and diagnostics area available electronically at this </a:t>
            </a:r>
            <a:r>
              <a:rPr lang="en-US" sz="1700" dirty="0">
                <a:hlinkClick r:id="rId3"/>
              </a:rPr>
              <a:t>link</a:t>
            </a:r>
            <a:endParaRPr lang="en-US" sz="1700" dirty="0"/>
          </a:p>
          <a:p>
            <a:endParaRPr lang="en-US" sz="2100" dirty="0"/>
          </a:p>
        </p:txBody>
      </p:sp>
    </p:spTree>
    <p:extLst>
      <p:ext uri="{BB962C8B-B14F-4D97-AF65-F5344CB8AC3E}">
        <p14:creationId xmlns:p14="http://schemas.microsoft.com/office/powerpoint/2010/main" val="304721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a:t>Stock status</a:t>
            </a:r>
          </a:p>
          <a:p>
            <a:r>
              <a:rPr lang="en-US" sz="3000" dirty="0"/>
              <a:t>Risk table</a:t>
            </a:r>
          </a:p>
          <a:p>
            <a:r>
              <a:rPr lang="en-US" sz="3000" dirty="0"/>
              <a:t>ABC/OFL recommendations</a:t>
            </a:r>
          </a:p>
          <a:p>
            <a:r>
              <a:rPr lang="en-US" sz="3000" dirty="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700" dirty="0">
                <a:solidFill>
                  <a:schemeClr val="bg1"/>
                </a:solidFill>
              </a:rPr>
              <a:t>Results: recommendations</a:t>
            </a:r>
          </a:p>
        </p:txBody>
      </p:sp>
    </p:spTree>
    <p:extLst>
      <p:ext uri="{BB962C8B-B14F-4D97-AF65-F5344CB8AC3E}">
        <p14:creationId xmlns:p14="http://schemas.microsoft.com/office/powerpoint/2010/main" val="1015654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noAutofit/>
          </a:bodyPr>
          <a:lstStyle/>
          <a:p>
            <a:pPr algn="ctr"/>
            <a:r>
              <a:rPr lang="en-US" sz="2700" dirty="0"/>
              <a:t>Stock status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861071" y="1317523"/>
            <a:ext cx="3030461" cy="4973549"/>
          </a:xfrm>
        </p:spPr>
        <p:txBody>
          <a:bodyPr>
            <a:normAutofit/>
          </a:bodyPr>
          <a:lstStyle/>
          <a:p>
            <a:r>
              <a:rPr lang="en-US" dirty="0"/>
              <a:t>Tier 3b: on the ramp</a:t>
            </a:r>
          </a:p>
          <a:p>
            <a:pPr marL="0" indent="0">
              <a:buNone/>
            </a:pPr>
            <a:endParaRPr lang="en-US" dirty="0"/>
          </a:p>
          <a:p>
            <a:r>
              <a:rPr lang="en-US" dirty="0"/>
              <a:t>Estimated to be above </a:t>
            </a:r>
            <a:r>
              <a:rPr lang="en-US" i="1" dirty="0"/>
              <a:t>B</a:t>
            </a:r>
            <a:r>
              <a:rPr lang="en-US" i="1" baseline="-25000" dirty="0"/>
              <a:t>20%</a:t>
            </a:r>
            <a:r>
              <a:rPr lang="en-US" i="1" dirty="0"/>
              <a:t> </a:t>
            </a:r>
            <a:r>
              <a:rPr lang="en-US" dirty="0"/>
              <a:t>(dashed red line), 2026 = </a:t>
            </a:r>
            <a:r>
              <a:rPr lang="en-US" i="1" dirty="0"/>
              <a:t>B</a:t>
            </a:r>
            <a:r>
              <a:rPr lang="en-US" i="1" baseline="-25000" dirty="0"/>
              <a:t>33.1%</a:t>
            </a:r>
          </a:p>
          <a:p>
            <a:r>
              <a:rPr lang="en-US" dirty="0"/>
              <a:t>Projected to move down the ramp in 2027</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31</a:t>
            </a:fld>
            <a:endParaRPr lang="en-US" sz="1400" dirty="0"/>
          </a:p>
        </p:txBody>
      </p:sp>
      <p:pic>
        <p:nvPicPr>
          <p:cNvPr id="5" name="Picture 4">
            <a:extLst>
              <a:ext uri="{FF2B5EF4-FFF2-40B4-BE49-F238E27FC236}">
                <a16:creationId xmlns:a16="http://schemas.microsoft.com/office/drawing/2014/main" id="{8372DB76-414A-4DCB-AC58-A41141D81289}"/>
              </a:ext>
            </a:extLst>
          </p:cNvPr>
          <p:cNvPicPr>
            <a:picLocks noChangeAspect="1"/>
          </p:cNvPicPr>
          <p:nvPr/>
        </p:nvPicPr>
        <p:blipFill>
          <a:blip r:embed="rId3"/>
          <a:stretch>
            <a:fillRect/>
          </a:stretch>
        </p:blipFill>
        <p:spPr>
          <a:xfrm>
            <a:off x="3978233" y="1648489"/>
            <a:ext cx="4076211" cy="407621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3">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32</a:t>
            </a:fld>
            <a:endParaRPr lang="en-US" sz="1400" dirty="0"/>
          </a:p>
        </p:txBody>
      </p:sp>
      <p:graphicFrame>
        <p:nvGraphicFramePr>
          <p:cNvPr id="3" name="Object 2">
            <a:extLst>
              <a:ext uri="{FF2B5EF4-FFF2-40B4-BE49-F238E27FC236}">
                <a16:creationId xmlns:a16="http://schemas.microsoft.com/office/drawing/2014/main" id="{26FAE40E-0034-47D6-93AA-5CF4BE98217B}"/>
              </a:ext>
            </a:extLst>
          </p:cNvPr>
          <p:cNvGraphicFramePr>
            <a:graphicFrameLocks noChangeAspect="1"/>
          </p:cNvGraphicFramePr>
          <p:nvPr>
            <p:extLst>
              <p:ext uri="{D42A27DB-BD31-4B8C-83A1-F6EECF244321}">
                <p14:modId xmlns:p14="http://schemas.microsoft.com/office/powerpoint/2010/main" val="4224613852"/>
              </p:ext>
            </p:extLst>
          </p:nvPr>
        </p:nvGraphicFramePr>
        <p:xfrm>
          <a:off x="645747" y="2149599"/>
          <a:ext cx="7848928" cy="3007220"/>
        </p:xfrm>
        <a:graphic>
          <a:graphicData uri="http://schemas.openxmlformats.org/presentationml/2006/ole">
            <mc:AlternateContent xmlns:mc="http://schemas.openxmlformats.org/markup-compatibility/2006">
              <mc:Choice xmlns:v="urn:schemas-microsoft-com:vml" Requires="v">
                <p:oleObj spid="_x0000_s1040" name="Document" r:id="rId4" imgW="5949456" imgH="2280195" progId="Word.Document.12">
                  <p:embed/>
                </p:oleObj>
              </mc:Choice>
              <mc:Fallback>
                <p:oleObj name="Document" r:id="rId4" imgW="5949456" imgH="2280195" progId="Word.Document.12">
                  <p:embed/>
                  <p:pic>
                    <p:nvPicPr>
                      <p:cNvPr id="0" name=""/>
                      <p:cNvPicPr/>
                      <p:nvPr/>
                    </p:nvPicPr>
                    <p:blipFill>
                      <a:blip r:embed="rId5"/>
                      <a:stretch>
                        <a:fillRect/>
                      </a:stretch>
                    </p:blipFill>
                    <p:spPr>
                      <a:xfrm>
                        <a:off x="645747" y="2149599"/>
                        <a:ext cx="7848928" cy="3007220"/>
                      </a:xfrm>
                      <a:prstGeom prst="rect">
                        <a:avLst/>
                      </a:prstGeom>
                    </p:spPr>
                  </p:pic>
                </p:oleObj>
              </mc:Fallback>
            </mc:AlternateContent>
          </a:graphicData>
        </a:graphic>
      </p:graphicFrame>
    </p:spTree>
    <p:extLst>
      <p:ext uri="{BB962C8B-B14F-4D97-AF65-F5344CB8AC3E}">
        <p14:creationId xmlns:p14="http://schemas.microsoft.com/office/powerpoint/2010/main" val="321970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33</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61071" y="1500274"/>
            <a:ext cx="7579582" cy="4790798"/>
          </a:xfrm>
        </p:spPr>
        <p:txBody>
          <a:bodyPr>
            <a:normAutofit/>
          </a:bodyPr>
          <a:lstStyle/>
          <a:p>
            <a:r>
              <a:rPr lang="en-US" sz="2100" dirty="0"/>
              <a:t>Given historically low biomass and below avg recruitment (</a:t>
            </a:r>
            <a:r>
              <a:rPr lang="en-US" sz="2100" dirty="0" err="1"/>
              <a:t>PopDy</a:t>
            </a:r>
            <a:r>
              <a:rPr lang="en-US" sz="2100" dirty="0"/>
              <a:t> = 2) coupled with warmer than average ocean conditions (Eco = 2), there is increased risk to the GOA cod population this year</a:t>
            </a:r>
          </a:p>
          <a:p>
            <a:endParaRPr lang="en-US" sz="2100" dirty="0"/>
          </a:p>
          <a:p>
            <a:r>
              <a:rPr lang="en-US" sz="2100" i="1" dirty="0"/>
              <a:t>Should the 2026 ABC be reduced from maximum to mitigate this risk?</a:t>
            </a:r>
          </a:p>
          <a:p>
            <a:endParaRPr lang="en-US" dirty="0"/>
          </a:p>
        </p:txBody>
      </p:sp>
    </p:spTree>
    <p:extLst>
      <p:ext uri="{BB962C8B-B14F-4D97-AF65-F5344CB8AC3E}">
        <p14:creationId xmlns:p14="http://schemas.microsoft.com/office/powerpoint/2010/main" val="3337267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34</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61071" y="150027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Thinking through this question:</a:t>
            </a:r>
          </a:p>
          <a:p>
            <a:pPr lvl="1"/>
            <a:r>
              <a:rPr lang="en-US" sz="1900" dirty="0"/>
              <a:t>Data synthesis</a:t>
            </a:r>
          </a:p>
          <a:p>
            <a:pPr lvl="1"/>
            <a:r>
              <a:rPr lang="en-US" sz="1900" dirty="0"/>
              <a:t>Model evaluation</a:t>
            </a:r>
          </a:p>
          <a:p>
            <a:pPr lvl="1"/>
            <a:r>
              <a:rPr lang="en-US" sz="1900" dirty="0"/>
              <a:t>Projection considerations</a:t>
            </a:r>
          </a:p>
          <a:p>
            <a:pPr lvl="1"/>
            <a:r>
              <a:rPr lang="en-US" sz="1900" dirty="0"/>
              <a:t>Stock status and HCR</a:t>
            </a:r>
          </a:p>
          <a:p>
            <a:pPr lvl="1"/>
            <a:r>
              <a:rPr lang="en-US" sz="1900" dirty="0"/>
              <a:t>Have we been here before, and, what happened?</a:t>
            </a:r>
          </a:p>
          <a:p>
            <a:endParaRPr lang="en-US" dirty="0"/>
          </a:p>
        </p:txBody>
      </p:sp>
    </p:spTree>
    <p:extLst>
      <p:ext uri="{BB962C8B-B14F-4D97-AF65-F5344CB8AC3E}">
        <p14:creationId xmlns:p14="http://schemas.microsoft.com/office/powerpoint/2010/main" val="2787374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35</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68747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Data synthesis:</a:t>
            </a:r>
          </a:p>
          <a:p>
            <a:pPr lvl="1"/>
            <a:r>
              <a:rPr lang="en-US" sz="1900" dirty="0"/>
              <a:t>Available population index data indicates an increase in the population since 2023/2024</a:t>
            </a:r>
          </a:p>
          <a:p>
            <a:pPr lvl="1"/>
            <a:r>
              <a:rPr lang="en-US" sz="1900" dirty="0"/>
              <a:t>AFSC longline survey exception, but, we’ve discussed why this result occurred, raw catch rates indicates increase</a:t>
            </a:r>
          </a:p>
          <a:p>
            <a:pPr lvl="1"/>
            <a:r>
              <a:rPr lang="en-US" sz="1900" dirty="0"/>
              <a:t>Available AFSC bottom trawl survey age and length composition consistently indicates age-1 – age-3 fish in population</a:t>
            </a:r>
          </a:p>
        </p:txBody>
      </p:sp>
    </p:spTree>
    <p:extLst>
      <p:ext uri="{BB962C8B-B14F-4D97-AF65-F5344CB8AC3E}">
        <p14:creationId xmlns:p14="http://schemas.microsoft.com/office/powerpoint/2010/main" val="3019980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36</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78775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Model evaluation:</a:t>
            </a:r>
          </a:p>
          <a:p>
            <a:pPr lvl="1"/>
            <a:r>
              <a:rPr lang="en-US" sz="1900" dirty="0"/>
              <a:t>Model continues to estimate below average recruitment, but, these estimates do not fit the observed data well, particularly for smaller/younger fish</a:t>
            </a:r>
          </a:p>
          <a:p>
            <a:pPr lvl="1"/>
            <a:r>
              <a:rPr lang="en-US" sz="1900" dirty="0"/>
              <a:t>There is a possibility that the model is misrepresenting the estimated recruitment due to use of length composition rather than age composition to inform recruitment</a:t>
            </a:r>
          </a:p>
          <a:p>
            <a:pPr lvl="1"/>
            <a:r>
              <a:rPr lang="en-US" sz="1900" dirty="0"/>
              <a:t>Model does not reflect increase in AFSC bottom trawl survey</a:t>
            </a:r>
          </a:p>
        </p:txBody>
      </p:sp>
    </p:spTree>
    <p:extLst>
      <p:ext uri="{BB962C8B-B14F-4D97-AF65-F5344CB8AC3E}">
        <p14:creationId xmlns:p14="http://schemas.microsoft.com/office/powerpoint/2010/main" val="141920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37</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71514" y="1065808"/>
            <a:ext cx="7579582" cy="4790798"/>
          </a:xfrm>
        </p:spPr>
        <p:txBody>
          <a:bodyPr>
            <a:normAutofit fontScale="92500"/>
          </a:bodyPr>
          <a:lstStyle/>
          <a:p>
            <a:pPr marL="0" indent="0">
              <a:buNone/>
            </a:pPr>
            <a:endParaRPr lang="en-US" sz="2100" dirty="0"/>
          </a:p>
          <a:p>
            <a:r>
              <a:rPr lang="en-US" sz="2100" i="1" dirty="0"/>
              <a:t>Should the 2026 ABC be reduced from maximum to mitigate this risk?</a:t>
            </a:r>
          </a:p>
          <a:p>
            <a:r>
              <a:rPr lang="en-US" sz="2100" dirty="0"/>
              <a:t>Projection considerations:</a:t>
            </a:r>
          </a:p>
          <a:p>
            <a:pPr lvl="1"/>
            <a:r>
              <a:rPr lang="en-US" sz="1900" dirty="0"/>
              <a:t>Continue to note the average recruitment concern in projected biomass, when recent recruitment estimated to be below average since 2014</a:t>
            </a:r>
          </a:p>
          <a:p>
            <a:pPr lvl="2"/>
            <a:r>
              <a:rPr lang="en-US" sz="1700" dirty="0"/>
              <a:t>This potentially results in overly-optimistic long-term projections, but does not have large effect on 2026 ABC</a:t>
            </a:r>
          </a:p>
          <a:p>
            <a:pPr lvl="1"/>
            <a:r>
              <a:rPr lang="en-US" sz="1900" dirty="0"/>
              <a:t>Noted sharp decline in 2027 ABC due to projected decline in spawning biomass coupled with moving down ramp of HCR</a:t>
            </a:r>
          </a:p>
          <a:p>
            <a:pPr lvl="1"/>
            <a:r>
              <a:rPr lang="en-US" sz="1900" dirty="0"/>
              <a:t>Assumption of utilizing full ABC in terminal year of model for projections reduces 2026 recommended ABC by 5% as compared to using observed catch proportions since fishery closure in 2020</a:t>
            </a:r>
          </a:p>
        </p:txBody>
      </p:sp>
    </p:spTree>
    <p:extLst>
      <p:ext uri="{BB962C8B-B14F-4D97-AF65-F5344CB8AC3E}">
        <p14:creationId xmlns:p14="http://schemas.microsoft.com/office/powerpoint/2010/main" val="3737791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38</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146487"/>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Stock status and HCR:</a:t>
            </a:r>
          </a:p>
          <a:p>
            <a:pPr lvl="1"/>
            <a:r>
              <a:rPr lang="en-US" sz="1900" dirty="0"/>
              <a:t>Stock is currently in Tier 3b, on the ramp of the HCR</a:t>
            </a:r>
          </a:p>
          <a:p>
            <a:pPr lvl="1"/>
            <a:r>
              <a:rPr lang="en-US" sz="1900" dirty="0"/>
              <a:t>Based on the HCR and projected stock status, </a:t>
            </a:r>
            <a:r>
              <a:rPr lang="en-US" sz="1900" i="1" dirty="0"/>
              <a:t>F</a:t>
            </a:r>
            <a:r>
              <a:rPr lang="en-US" sz="1900" i="1" baseline="-25000" dirty="0"/>
              <a:t>40%</a:t>
            </a:r>
            <a:r>
              <a:rPr lang="en-US" sz="1900" dirty="0"/>
              <a:t> reduced by 18% to obtain 2026 </a:t>
            </a:r>
            <a:r>
              <a:rPr lang="en-US" sz="1900" i="1" dirty="0"/>
              <a:t>F</a:t>
            </a:r>
            <a:r>
              <a:rPr lang="en-US" sz="1900" i="1" baseline="-25000" dirty="0"/>
              <a:t>ABC</a:t>
            </a:r>
            <a:endParaRPr lang="en-US" sz="1900" dirty="0"/>
          </a:p>
        </p:txBody>
      </p:sp>
    </p:spTree>
    <p:extLst>
      <p:ext uri="{BB962C8B-B14F-4D97-AF65-F5344CB8AC3E}">
        <p14:creationId xmlns:p14="http://schemas.microsoft.com/office/powerpoint/2010/main" val="3557061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39</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75933" y="-38239"/>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Have we been here before, and, what happened?</a:t>
            </a:r>
          </a:p>
          <a:p>
            <a:pPr lvl="1"/>
            <a:r>
              <a:rPr lang="en-US" sz="1700" dirty="0"/>
              <a:t>Recognizing that no two years are exactly the same, highlight two recent years in which number of heatwave days similar to 2025: 2014 and 2019</a:t>
            </a:r>
          </a:p>
        </p:txBody>
      </p:sp>
      <p:pic>
        <p:nvPicPr>
          <p:cNvPr id="3" name="Picture 2">
            <a:extLst>
              <a:ext uri="{FF2B5EF4-FFF2-40B4-BE49-F238E27FC236}">
                <a16:creationId xmlns:a16="http://schemas.microsoft.com/office/drawing/2014/main" id="{92294494-DE52-4615-A40C-7577A3B63841}"/>
              </a:ext>
            </a:extLst>
          </p:cNvPr>
          <p:cNvPicPr>
            <a:picLocks noChangeAspect="1"/>
          </p:cNvPicPr>
          <p:nvPr/>
        </p:nvPicPr>
        <p:blipFill>
          <a:blip r:embed="rId3"/>
          <a:stretch>
            <a:fillRect/>
          </a:stretch>
        </p:blipFill>
        <p:spPr>
          <a:xfrm>
            <a:off x="1661263" y="3796779"/>
            <a:ext cx="6008922" cy="267063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8873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48574" y="687474"/>
            <a:ext cx="8224858" cy="630049"/>
          </a:xfrm>
        </p:spPr>
        <p:txBody>
          <a:bodyPr/>
          <a:lstStyle/>
          <a:p>
            <a:pPr algn="ctr"/>
            <a:r>
              <a:rPr lang="en-US" dirty="0"/>
              <a:t>Assessment evaluation Outline</a:t>
            </a:r>
          </a:p>
        </p:txBody>
      </p:sp>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4</a:t>
            </a:fld>
            <a:endParaRPr lang="en-US" sz="1400" dirty="0"/>
          </a:p>
        </p:txBody>
      </p:sp>
      <p:graphicFrame>
        <p:nvGraphicFramePr>
          <p:cNvPr id="3" name="Diagram 2">
            <a:extLst>
              <a:ext uri="{FF2B5EF4-FFF2-40B4-BE49-F238E27FC236}">
                <a16:creationId xmlns:a16="http://schemas.microsoft.com/office/drawing/2014/main" id="{A8B51CBE-0346-4347-9634-13B8B77F427A}"/>
              </a:ext>
            </a:extLst>
          </p:cNvPr>
          <p:cNvGraphicFramePr/>
          <p:nvPr>
            <p:extLst>
              <p:ext uri="{D42A27DB-BD31-4B8C-83A1-F6EECF244321}">
                <p14:modId xmlns:p14="http://schemas.microsoft.com/office/powerpoint/2010/main" val="3985521831"/>
              </p:ext>
            </p:extLst>
          </p:nvPr>
        </p:nvGraphicFramePr>
        <p:xfrm>
          <a:off x="224287" y="0"/>
          <a:ext cx="8695426"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1828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40</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1165338"/>
            <a:ext cx="7579582" cy="4790798"/>
          </a:xfrm>
        </p:spPr>
        <p:txBody>
          <a:bodyPr>
            <a:normAutofit fontScale="85000" lnSpcReduction="10000"/>
          </a:bodyPr>
          <a:lstStyle/>
          <a:p>
            <a:pPr marL="0" indent="0">
              <a:buNone/>
            </a:pPr>
            <a:endParaRPr lang="en-US" sz="2100" dirty="0"/>
          </a:p>
          <a:p>
            <a:r>
              <a:rPr lang="en-US" sz="2100" i="1" dirty="0"/>
              <a:t>Should the 2026 ABC be reduced from maximum to mitigate this risk?</a:t>
            </a:r>
          </a:p>
          <a:p>
            <a:r>
              <a:rPr lang="en-US" sz="2100" dirty="0"/>
              <a:t>Have we been here before, and, what happened?</a:t>
            </a:r>
          </a:p>
          <a:p>
            <a:r>
              <a:rPr lang="en-US" sz="2100" dirty="0"/>
              <a:t>2014: precipitated severe heatwave in 2015 and 2016, following which population collapses</a:t>
            </a:r>
          </a:p>
          <a:p>
            <a:r>
              <a:rPr lang="en-US" sz="2100" dirty="0"/>
              <a:t>Model estimates from 2014/2015 much different than current model</a:t>
            </a:r>
          </a:p>
          <a:p>
            <a:pPr lvl="1"/>
            <a:r>
              <a:rPr lang="en-US" sz="1900" dirty="0"/>
              <a:t>Spawning biomass in 2014 250% larger than Model 24.0 2014 estimate</a:t>
            </a:r>
          </a:p>
          <a:p>
            <a:pPr lvl="1"/>
            <a:r>
              <a:rPr lang="en-US" sz="1900" dirty="0"/>
              <a:t>Adopted 2015 ABC 150% larger than recommended 2026 ABC</a:t>
            </a:r>
          </a:p>
          <a:p>
            <a:r>
              <a:rPr lang="en-US" sz="2100" dirty="0"/>
              <a:t>Standardizing ABC as a proportion of total biomass and comparing between 2015 and 2026, 2026 ABC 24% smaller than what was adopted in 2015</a:t>
            </a:r>
          </a:p>
          <a:p>
            <a:r>
              <a:rPr lang="en-US" sz="2100" dirty="0"/>
              <a:t>The primary difference between the model used in 2014 and Model 24.0 that is driving difference in scale is how selectivity is estimated</a:t>
            </a:r>
          </a:p>
        </p:txBody>
      </p:sp>
    </p:spTree>
    <p:extLst>
      <p:ext uri="{BB962C8B-B14F-4D97-AF65-F5344CB8AC3E}">
        <p14:creationId xmlns:p14="http://schemas.microsoft.com/office/powerpoint/2010/main" val="4161690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41</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1165338"/>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highlight>
                  <a:srgbClr val="FFFF00"/>
                </a:highlight>
              </a:rPr>
              <a:t>Reminder….</a:t>
            </a:r>
          </a:p>
          <a:p>
            <a:r>
              <a:rPr lang="en-US" sz="2100" dirty="0"/>
              <a:t>The primary difference between the model used in 2014 and Model 24.0 that is driving difference in scale is how selectivity is estimated</a:t>
            </a:r>
          </a:p>
        </p:txBody>
      </p:sp>
    </p:spTree>
    <p:extLst>
      <p:ext uri="{BB962C8B-B14F-4D97-AF65-F5344CB8AC3E}">
        <p14:creationId xmlns:p14="http://schemas.microsoft.com/office/powerpoint/2010/main" val="3927017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42</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521812" y="945384"/>
            <a:ext cx="8100376" cy="5225142"/>
          </a:xfrm>
        </p:spPr>
        <p:txBody>
          <a:bodyPr>
            <a:normAutofit fontScale="92500" lnSpcReduction="10000"/>
          </a:bodyPr>
          <a:lstStyle/>
          <a:p>
            <a:pPr marL="0" indent="0">
              <a:buNone/>
            </a:pPr>
            <a:endParaRPr lang="en-US" sz="2100" dirty="0"/>
          </a:p>
          <a:p>
            <a:r>
              <a:rPr lang="en-US" sz="2100" i="1" dirty="0"/>
              <a:t>Should the 2026 ABC be reduced from maximum to mitigate this risk?</a:t>
            </a:r>
          </a:p>
          <a:p>
            <a:r>
              <a:rPr lang="en-US" sz="2100" dirty="0"/>
              <a:t>Have we been here before, and, what happened?</a:t>
            </a:r>
          </a:p>
          <a:p>
            <a:r>
              <a:rPr lang="en-US" sz="2100" dirty="0"/>
              <a:t>2019: Model recommendation in 2019 resulted in 2020 fishery closure</a:t>
            </a:r>
          </a:p>
          <a:p>
            <a:r>
              <a:rPr lang="en-US" sz="2100" dirty="0"/>
              <a:t>After 2019, survey indices have increased, presumably reflecting advantageous conditions for cod population due to improvement in ecosystem conditions after 2019</a:t>
            </a:r>
          </a:p>
          <a:p>
            <a:r>
              <a:rPr lang="en-US" sz="2100" dirty="0"/>
              <a:t>2019 year-class estimated to be smallest in time-series, suspect that 2025 year-class could be of similar magnitude</a:t>
            </a:r>
          </a:p>
          <a:p>
            <a:r>
              <a:rPr lang="en-US" sz="2100" dirty="0"/>
              <a:t>While a number of improvements to the model and data have been implemented since 2019, Model 24.0 is fundamentally the same model as used in 2019 to recommend the fishery closure</a:t>
            </a:r>
          </a:p>
          <a:p>
            <a:pPr lvl="1"/>
            <a:r>
              <a:rPr lang="en-US" sz="1900" dirty="0"/>
              <a:t>In spite of historically low levels of biomass, the population has continued to increase since 2019 without additional buffers applied to recommended ABCs</a:t>
            </a:r>
          </a:p>
        </p:txBody>
      </p:sp>
    </p:spTree>
    <p:extLst>
      <p:ext uri="{BB962C8B-B14F-4D97-AF65-F5344CB8AC3E}">
        <p14:creationId xmlns:p14="http://schemas.microsoft.com/office/powerpoint/2010/main" val="4066422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43</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1252847"/>
            <a:ext cx="8224252" cy="5038225"/>
          </a:xfrm>
        </p:spPr>
        <p:txBody>
          <a:bodyPr>
            <a:normAutofit fontScale="92500" lnSpcReduction="20000"/>
          </a:bodyPr>
          <a:lstStyle/>
          <a:p>
            <a:pPr marL="0" indent="0">
              <a:buNone/>
            </a:pPr>
            <a:endParaRPr lang="en-US" sz="2100" dirty="0"/>
          </a:p>
          <a:p>
            <a:r>
              <a:rPr lang="en-US" sz="2100" i="1" dirty="0"/>
              <a:t>Should the 2026 ABC be reduced from maximum to mitigate this risk?</a:t>
            </a:r>
          </a:p>
          <a:p>
            <a:r>
              <a:rPr lang="en-US" sz="2100" dirty="0"/>
              <a:t>Summary: There are several aspects of the current stock assessment that mitigate risk, including catch assumptions in projections, stock status and the HCR, and model development over time</a:t>
            </a:r>
          </a:p>
          <a:p>
            <a:r>
              <a:rPr lang="en-US" sz="2100" dirty="0"/>
              <a:t>But, do these serve to mitigate the risk identified for the 2026 ABC?</a:t>
            </a:r>
          </a:p>
          <a:p>
            <a:pPr lvl="1"/>
            <a:r>
              <a:rPr lang="en-US" sz="1800" dirty="0"/>
              <a:t>It is not clear to what extent these buffers serve to mitigate the increase risk highlighted in 2025 that could effect the population in 2026</a:t>
            </a:r>
          </a:p>
          <a:p>
            <a:pPr lvl="1"/>
            <a:r>
              <a:rPr lang="en-US" sz="1800" dirty="0"/>
              <a:t>It remains unknown if environmental conditions in 2025 will persist into 2026, and whether they had significant impact on the GOA cod stock</a:t>
            </a:r>
          </a:p>
          <a:p>
            <a:r>
              <a:rPr lang="en-US" sz="2100" dirty="0"/>
              <a:t>An additional buffer to the 2026 ABC could be considered, however,</a:t>
            </a:r>
          </a:p>
          <a:p>
            <a:pPr lvl="1"/>
            <a:r>
              <a:rPr lang="en-US" sz="1800" dirty="0"/>
              <a:t>There is no quantitative method available with clear objectives from which to derive the additional buffer, it remains a subjective decision</a:t>
            </a:r>
          </a:p>
          <a:p>
            <a:pPr lvl="1"/>
            <a:r>
              <a:rPr lang="en-US" sz="1800" dirty="0"/>
              <a:t>There is no understanding of any measurable risk reductions that have occurred due to buffers that have been implemented across stocks to inform the magnitude of buffers</a:t>
            </a:r>
          </a:p>
          <a:p>
            <a:endParaRPr lang="en-US" dirty="0"/>
          </a:p>
        </p:txBody>
      </p:sp>
    </p:spTree>
    <p:extLst>
      <p:ext uri="{BB962C8B-B14F-4D97-AF65-F5344CB8AC3E}">
        <p14:creationId xmlns:p14="http://schemas.microsoft.com/office/powerpoint/2010/main" val="2330660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44</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61071" y="150027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Taken together, a reduction from maximum ABC in 2026 is </a:t>
            </a:r>
            <a:r>
              <a:rPr lang="en-US" sz="2100" u="sng" dirty="0"/>
              <a:t>not</a:t>
            </a:r>
            <a:r>
              <a:rPr lang="en-US" sz="2100" dirty="0"/>
              <a:t> recommended, while at the same time acknowledge the </a:t>
            </a:r>
            <a:r>
              <a:rPr lang="en-US" sz="2100" b="1" i="1" dirty="0"/>
              <a:t>increased risk </a:t>
            </a:r>
            <a:r>
              <a:rPr lang="en-US" sz="2100" dirty="0"/>
              <a:t>associated with this recommendation</a:t>
            </a:r>
          </a:p>
          <a:p>
            <a:endParaRPr lang="en-US" dirty="0"/>
          </a:p>
        </p:txBody>
      </p:sp>
    </p:spTree>
    <p:extLst>
      <p:ext uri="{BB962C8B-B14F-4D97-AF65-F5344CB8AC3E}">
        <p14:creationId xmlns:p14="http://schemas.microsoft.com/office/powerpoint/2010/main" val="645738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24934" y="1400744"/>
            <a:ext cx="8621669" cy="1355018"/>
          </a:xfrm>
        </p:spPr>
        <p:txBody>
          <a:bodyPr>
            <a:normAutofit/>
          </a:bodyPr>
          <a:lstStyle/>
          <a:p>
            <a:r>
              <a:rPr lang="en-US" dirty="0"/>
              <a:t>Recommend Model 24.0: 29% increase in 2026 ABC compared to 2025</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45</a:t>
            </a:fld>
            <a:endParaRPr lang="en-US" sz="1400" dirty="0"/>
          </a:p>
        </p:txBody>
      </p:sp>
      <p:graphicFrame>
        <p:nvGraphicFramePr>
          <p:cNvPr id="2" name="Table 1">
            <a:extLst>
              <a:ext uri="{FF2B5EF4-FFF2-40B4-BE49-F238E27FC236}">
                <a16:creationId xmlns:a16="http://schemas.microsoft.com/office/drawing/2014/main" id="{7F449C4C-F1EA-428B-830B-C5D1F34B18E7}"/>
              </a:ext>
            </a:extLst>
          </p:cNvPr>
          <p:cNvGraphicFramePr>
            <a:graphicFrameLocks noGrp="1"/>
          </p:cNvGraphicFramePr>
          <p:nvPr/>
        </p:nvGraphicFramePr>
        <p:xfrm>
          <a:off x="1974784" y="2216245"/>
          <a:ext cx="5202370" cy="3654236"/>
        </p:xfrm>
        <a:graphic>
          <a:graphicData uri="http://schemas.openxmlformats.org/drawingml/2006/table">
            <a:tbl>
              <a:tblPr firstRow="1" firstCol="1" bandRow="1" bandCol="1"/>
              <a:tblGrid>
                <a:gridCol w="2000826">
                  <a:extLst>
                    <a:ext uri="{9D8B030D-6E8A-4147-A177-3AD203B41FA5}">
                      <a16:colId xmlns:a16="http://schemas.microsoft.com/office/drawing/2014/main" val="1315630222"/>
                    </a:ext>
                  </a:extLst>
                </a:gridCol>
                <a:gridCol w="800664">
                  <a:extLst>
                    <a:ext uri="{9D8B030D-6E8A-4147-A177-3AD203B41FA5}">
                      <a16:colId xmlns:a16="http://schemas.microsoft.com/office/drawing/2014/main" val="974905853"/>
                    </a:ext>
                  </a:extLst>
                </a:gridCol>
                <a:gridCol w="800664">
                  <a:extLst>
                    <a:ext uri="{9D8B030D-6E8A-4147-A177-3AD203B41FA5}">
                      <a16:colId xmlns:a16="http://schemas.microsoft.com/office/drawing/2014/main" val="2521050456"/>
                    </a:ext>
                  </a:extLst>
                </a:gridCol>
                <a:gridCol w="800108">
                  <a:extLst>
                    <a:ext uri="{9D8B030D-6E8A-4147-A177-3AD203B41FA5}">
                      <a16:colId xmlns:a16="http://schemas.microsoft.com/office/drawing/2014/main" val="4148950476"/>
                    </a:ext>
                  </a:extLst>
                </a:gridCol>
                <a:gridCol w="800108">
                  <a:extLst>
                    <a:ext uri="{9D8B030D-6E8A-4147-A177-3AD203B41FA5}">
                      <a16:colId xmlns:a16="http://schemas.microsoft.com/office/drawing/2014/main" val="4292394261"/>
                    </a:ext>
                  </a:extLst>
                </a:gridCol>
              </a:tblGrid>
              <a:tr h="293781">
                <a:tc rowSpan="2">
                  <a:txBody>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Quantity</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As estimated or </a:t>
                      </a:r>
                      <a:r>
                        <a:rPr lang="en-US" sz="1000" i="1">
                          <a:solidFill>
                            <a:srgbClr val="000000"/>
                          </a:solidFill>
                          <a:effectLst/>
                          <a:latin typeface="Times New Roman" panose="02020603050405020304" pitchFamily="18" charset="0"/>
                          <a:ea typeface="Times New Roman" panose="02020603050405020304" pitchFamily="18" charset="0"/>
                        </a:rPr>
                        <a:t>specified last</a:t>
                      </a:r>
                      <a:r>
                        <a:rPr lang="en-US" sz="1000">
                          <a:solidFill>
                            <a:srgbClr val="000000"/>
                          </a:solidFill>
                          <a:effectLst/>
                          <a:latin typeface="Times New Roman" panose="02020603050405020304" pitchFamily="18" charset="0"/>
                          <a:ea typeface="Times New Roman" panose="02020603050405020304" pitchFamily="18" charset="0"/>
                        </a:rPr>
                        <a:t> year for:</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hMerge="1">
                  <a:txBody>
                    <a:bodyPr/>
                    <a:lstStyle/>
                    <a:p>
                      <a:endParaRPr lang="en-US"/>
                    </a:p>
                  </a:txBody>
                  <a:tcPr/>
                </a:tc>
                <a:tc gridSpan="2">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As estimated or </a:t>
                      </a:r>
                      <a:r>
                        <a:rPr lang="en-US" sz="1000" i="1">
                          <a:effectLst/>
                          <a:latin typeface="Times New Roman" panose="02020603050405020304" pitchFamily="18" charset="0"/>
                          <a:ea typeface="Times New Roman" panose="02020603050405020304" pitchFamily="18" charset="0"/>
                        </a:rPr>
                        <a:t>specified this</a:t>
                      </a:r>
                      <a:r>
                        <a:rPr lang="en-US" sz="1000">
                          <a:effectLst/>
                          <a:latin typeface="Times New Roman" panose="02020603050405020304" pitchFamily="18" charset="0"/>
                          <a:ea typeface="Times New Roman" panose="02020603050405020304" pitchFamily="18" charset="0"/>
                        </a:rPr>
                        <a:t> year for:</a:t>
                      </a: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749233658"/>
                  </a:ext>
                </a:extLst>
              </a:tr>
              <a:tr h="146890">
                <a:tc vMerge="1">
                  <a:txBody>
                    <a:bodyPr/>
                    <a:lstStyle/>
                    <a:p>
                      <a:endParaRPr lang="en-US"/>
                    </a:p>
                  </a:txBody>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2025</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2026</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2026</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2027</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717372"/>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M</a:t>
                      </a:r>
                      <a:r>
                        <a:rPr lang="en-US" sz="1000">
                          <a:solidFill>
                            <a:srgbClr val="000000"/>
                          </a:solidFill>
                          <a:effectLst/>
                          <a:latin typeface="Times New Roman" panose="02020603050405020304" pitchFamily="18" charset="0"/>
                          <a:ea typeface="Times New Roman" panose="02020603050405020304" pitchFamily="18" charset="0"/>
                        </a:rPr>
                        <a:t> (natural mortality rate)</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0.49*</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6678846"/>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Tier</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30634190"/>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Projected total (age 0+) biomass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177,497</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200,521</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182,156</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186,118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50897811"/>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Female spawning biomass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20061285"/>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Projected</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46,920</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44,674</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52,772</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45,838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55744984"/>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4985565"/>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B</a:t>
                      </a:r>
                      <a:r>
                        <a:rPr lang="en-US" sz="1000" i="1" baseline="-25000">
                          <a:solidFill>
                            <a:srgbClr val="000000"/>
                          </a:solidFill>
                          <a:effectLst/>
                          <a:latin typeface="Times New Roman" panose="02020603050405020304" pitchFamily="18" charset="0"/>
                          <a:ea typeface="Times New Roman" panose="02020603050405020304" pitchFamily="18" charset="0"/>
                        </a:rPr>
                        <a:t>100%</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163,585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163,585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159,595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159,595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31098153"/>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B</a:t>
                      </a:r>
                      <a:r>
                        <a:rPr lang="en-US" sz="1000" i="1" baseline="-25000">
                          <a:solidFill>
                            <a:srgbClr val="000000"/>
                          </a:solidFill>
                          <a:effectLst/>
                          <a:latin typeface="Times New Roman" panose="02020603050405020304" pitchFamily="18" charset="0"/>
                          <a:ea typeface="Times New Roman" panose="02020603050405020304" pitchFamily="18" charset="0"/>
                        </a:rPr>
                        <a:t>40%</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65,434</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65,434</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63,838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63,838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83770917"/>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B</a:t>
                      </a:r>
                      <a:r>
                        <a:rPr lang="en-US" sz="1000" i="1" baseline="-25000">
                          <a:solidFill>
                            <a:srgbClr val="000000"/>
                          </a:solidFill>
                          <a:effectLst/>
                          <a:latin typeface="Times New Roman" panose="02020603050405020304" pitchFamily="18" charset="0"/>
                          <a:ea typeface="Times New Roman" panose="02020603050405020304" pitchFamily="18" charset="0"/>
                        </a:rPr>
                        <a:t>35%</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57,255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57,255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55,858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55,858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2654750"/>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F</a:t>
                      </a:r>
                      <a:r>
                        <a:rPr lang="en-US" sz="1000" i="1" baseline="-25000">
                          <a:solidFill>
                            <a:srgbClr val="000000"/>
                          </a:solidFill>
                          <a:effectLst/>
                          <a:latin typeface="Times New Roman" panose="02020603050405020304" pitchFamily="18" charset="0"/>
                          <a:ea typeface="Times New Roman" panose="02020603050405020304" pitchFamily="18" charset="0"/>
                        </a:rPr>
                        <a:t>OFL</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0.57</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0.51</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0.68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0.54</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11558687"/>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maxF</a:t>
                      </a:r>
                      <a:r>
                        <a:rPr lang="en-US" sz="1000" i="1" baseline="-25000">
                          <a:solidFill>
                            <a:srgbClr val="000000"/>
                          </a:solidFill>
                          <a:effectLst/>
                          <a:latin typeface="Times New Roman" panose="02020603050405020304" pitchFamily="18" charset="0"/>
                          <a:ea typeface="Times New Roman" panose="02020603050405020304" pitchFamily="18" charset="0"/>
                        </a:rPr>
                        <a:t>ABC</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0.46</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0.54</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0.47</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51813989"/>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F</a:t>
                      </a:r>
                      <a:r>
                        <a:rPr lang="en-US" sz="1000" i="1" baseline="-25000">
                          <a:solidFill>
                            <a:srgbClr val="000000"/>
                          </a:solidFill>
                          <a:effectLst/>
                          <a:latin typeface="Times New Roman" panose="02020603050405020304" pitchFamily="18" charset="0"/>
                          <a:ea typeface="Times New Roman" panose="02020603050405020304" pitchFamily="18" charset="0"/>
                        </a:rPr>
                        <a:t>ABC</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0.46</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0.54</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0.47</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71330662"/>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OFL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38,688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33,099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b="1">
                          <a:solidFill>
                            <a:srgbClr val="000000"/>
                          </a:solidFill>
                          <a:effectLst/>
                          <a:latin typeface="Times New Roman" panose="02020603050405020304" pitchFamily="18" charset="0"/>
                          <a:ea typeface="Times New Roman" panose="02020603050405020304" pitchFamily="18" charset="0"/>
                        </a:rPr>
                        <a:t>49,782</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38,812</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22104213"/>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maxABC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32,141</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30,193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41,520</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32,209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49171777"/>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ABC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32,141</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30,193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b="1">
                          <a:solidFill>
                            <a:srgbClr val="000000"/>
                          </a:solidFill>
                          <a:effectLst/>
                          <a:latin typeface="Times New Roman" panose="02020603050405020304" pitchFamily="18" charset="0"/>
                          <a:ea typeface="Times New Roman" panose="02020603050405020304" pitchFamily="18" charset="0"/>
                        </a:rPr>
                        <a:t>41,520</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32,209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384019"/>
                  </a:ext>
                </a:extLst>
              </a:tr>
              <a:tr h="160244">
                <a:tc rowSpan="2">
                  <a:txBody>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Status</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As determined </a:t>
                      </a:r>
                      <a:r>
                        <a:rPr lang="en-US" sz="1000" i="1">
                          <a:solidFill>
                            <a:srgbClr val="000000"/>
                          </a:solidFill>
                          <a:effectLst/>
                          <a:latin typeface="Times New Roman" panose="02020603050405020304" pitchFamily="18" charset="0"/>
                          <a:ea typeface="Times New Roman" panose="02020603050405020304" pitchFamily="18" charset="0"/>
                        </a:rPr>
                        <a:t>last</a:t>
                      </a:r>
                      <a:r>
                        <a:rPr lang="en-US" sz="1000">
                          <a:solidFill>
                            <a:srgbClr val="000000"/>
                          </a:solidFill>
                          <a:effectLst/>
                          <a:latin typeface="Times New Roman" panose="02020603050405020304" pitchFamily="18" charset="0"/>
                          <a:ea typeface="Times New Roman" panose="02020603050405020304" pitchFamily="18" charset="0"/>
                        </a:rPr>
                        <a:t> year for:</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hMerge="1">
                  <a:txBody>
                    <a:bodyPr/>
                    <a:lstStyle/>
                    <a:p>
                      <a:endParaRPr lang="en-US"/>
                    </a:p>
                  </a:txBody>
                  <a:tcPr/>
                </a:tc>
                <a:tc gridSpan="2">
                  <a:txBody>
                    <a:bodyPr/>
                    <a:lstStyle/>
                    <a:p>
                      <a:pPr marL="0" marR="0" algn="ctr">
                        <a:spcBef>
                          <a:spcPts val="0"/>
                        </a:spcBef>
                        <a:spcAft>
                          <a:spcPts val="800"/>
                        </a:spcAft>
                      </a:pPr>
                      <a:r>
                        <a:rPr lang="en-US" sz="1000">
                          <a:effectLst/>
                          <a:latin typeface="Times New Roman" panose="02020603050405020304" pitchFamily="18" charset="0"/>
                          <a:ea typeface="Times New Roman" panose="02020603050405020304" pitchFamily="18" charset="0"/>
                        </a:rPr>
                        <a:t>As determined </a:t>
                      </a:r>
                      <a:r>
                        <a:rPr lang="en-US" sz="1000" i="1">
                          <a:effectLst/>
                          <a:latin typeface="Times New Roman" panose="02020603050405020304" pitchFamily="18" charset="0"/>
                          <a:ea typeface="Times New Roman" panose="02020603050405020304" pitchFamily="18" charset="0"/>
                        </a:rPr>
                        <a:t>this</a:t>
                      </a:r>
                      <a:r>
                        <a:rPr lang="en-US" sz="1000">
                          <a:effectLst/>
                          <a:latin typeface="Times New Roman" panose="02020603050405020304" pitchFamily="18" charset="0"/>
                          <a:ea typeface="Times New Roman" panose="02020603050405020304" pitchFamily="18" charset="0"/>
                        </a:rPr>
                        <a:t> year for:</a:t>
                      </a: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279139957"/>
                  </a:ext>
                </a:extLst>
              </a:tr>
              <a:tr h="146890">
                <a:tc vMerge="1">
                  <a:txBody>
                    <a:bodyPr/>
                    <a:lstStyle/>
                    <a:p>
                      <a:endParaRPr lang="en-US"/>
                    </a:p>
                  </a:txBody>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2023</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2024</a:t>
                      </a:r>
                      <a:endParaRPr lang="en-US" sz="1000">
                        <a:effectLst/>
                        <a:latin typeface="Times New Roman" panose="02020603050405020304" pitchFamily="18" charset="0"/>
                        <a:ea typeface="Times New Roman" panose="02020603050405020304" pitchFamily="18" charset="0"/>
                      </a:endParaRPr>
                    </a:p>
                  </a:txBody>
                  <a:tcPr marL="63986" marR="6398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effectLst/>
                          <a:latin typeface="Times New Roman" panose="02020603050405020304" pitchFamily="18" charset="0"/>
                          <a:ea typeface="Times New Roman" panose="02020603050405020304" pitchFamily="18" charset="0"/>
                        </a:rPr>
                        <a:t>2024</a:t>
                      </a:r>
                    </a:p>
                  </a:txBody>
                  <a:tcPr marL="63986" marR="63986"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1000">
                          <a:effectLst/>
                          <a:latin typeface="Times New Roman" panose="02020603050405020304" pitchFamily="18" charset="0"/>
                          <a:ea typeface="Times New Roman" panose="02020603050405020304" pitchFamily="18" charset="0"/>
                        </a:rPr>
                        <a:t>2025</a:t>
                      </a:r>
                    </a:p>
                  </a:txBody>
                  <a:tcPr marL="63986" marR="6398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994375"/>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Overfishing</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No</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n/a</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No</a:t>
                      </a:r>
                    </a:p>
                  </a:txBody>
                  <a:tcPr marL="63986" marR="639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n/a</a:t>
                      </a:r>
                    </a:p>
                  </a:txBody>
                  <a:tcPr marL="63986" marR="639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10611730"/>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Overfished</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n/a</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No</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n/a</a:t>
                      </a:r>
                    </a:p>
                  </a:txBody>
                  <a:tcPr marL="63986" marR="63986"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No</a:t>
                      </a:r>
                    </a:p>
                  </a:txBody>
                  <a:tcPr marL="63986" marR="63986"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34375537"/>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Approaching overfished</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n/a</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No</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n/a</a:t>
                      </a: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dirty="0">
                          <a:effectLst/>
                          <a:latin typeface="Times New Roman" panose="02020603050405020304" pitchFamily="18" charset="0"/>
                          <a:ea typeface="Times New Roman" panose="02020603050405020304" pitchFamily="18" charset="0"/>
                        </a:rPr>
                        <a:t>No</a:t>
                      </a: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723182"/>
                  </a:ext>
                </a:extLst>
              </a:tr>
            </a:tbl>
          </a:graphicData>
        </a:graphic>
      </p:graphicFrame>
    </p:spTree>
    <p:extLst>
      <p:ext uri="{BB962C8B-B14F-4D97-AF65-F5344CB8AC3E}">
        <p14:creationId xmlns:p14="http://schemas.microsoft.com/office/powerpoint/2010/main" val="2803745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02805" y="1091717"/>
            <a:ext cx="8621669" cy="3337204"/>
          </a:xfrm>
        </p:spPr>
        <p:txBody>
          <a:bodyPr>
            <a:normAutofit/>
          </a:bodyPr>
          <a:lstStyle/>
          <a:p>
            <a:r>
              <a:rPr lang="en-US" dirty="0"/>
              <a:t>Two REMA model configuration changes recommended for GOA Biologically informed Recommended Distributions (BRD)</a:t>
            </a:r>
          </a:p>
          <a:p>
            <a:pPr marL="666900" lvl="1" indent="-342900">
              <a:buFont typeface="+mj-lt"/>
              <a:buAutoNum type="arabicPeriod"/>
            </a:pPr>
            <a:r>
              <a:rPr lang="en-US" dirty="0"/>
              <a:t>Estimate single process error parameter across GOA subregions</a:t>
            </a:r>
          </a:p>
          <a:p>
            <a:pPr marL="666900" lvl="1" indent="-342900">
              <a:buFont typeface="+mj-lt"/>
              <a:buAutoNum type="arabicPeriod"/>
            </a:pPr>
            <a:r>
              <a:rPr lang="en-US" dirty="0"/>
              <a:t>Estimate additional observation error parameter for GOA bottom trawl survey</a:t>
            </a:r>
          </a:p>
          <a:p>
            <a:r>
              <a:rPr lang="en-US" dirty="0"/>
              <a:t>These REMA model configurations previous adopted for GOA </a:t>
            </a:r>
            <a:r>
              <a:rPr lang="en-US" dirty="0" err="1"/>
              <a:t>Thornyhead</a:t>
            </a:r>
            <a:r>
              <a:rPr lang="en-US" dirty="0"/>
              <a:t> stock complex (</a:t>
            </a:r>
            <a:r>
              <a:rPr lang="en-US" dirty="0" err="1"/>
              <a:t>Echave</a:t>
            </a:r>
            <a:r>
              <a:rPr lang="en-US" dirty="0"/>
              <a:t> et al. 2022, </a:t>
            </a:r>
            <a:r>
              <a:rPr lang="en-US" dirty="0" err="1"/>
              <a:t>Siwicke</a:t>
            </a:r>
            <a:r>
              <a:rPr lang="en-US" dirty="0"/>
              <a:t> et al. 2024)</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46</a:t>
            </a:fld>
            <a:endParaRPr lang="en-US" sz="1400" dirty="0"/>
          </a:p>
        </p:txBody>
      </p:sp>
      <p:pic>
        <p:nvPicPr>
          <p:cNvPr id="7" name="Picture 6">
            <a:extLst>
              <a:ext uri="{FF2B5EF4-FFF2-40B4-BE49-F238E27FC236}">
                <a16:creationId xmlns:a16="http://schemas.microsoft.com/office/drawing/2014/main" id="{D173C537-9212-404A-A6D7-8E7EABFBAD0B}"/>
              </a:ext>
            </a:extLst>
          </p:cNvPr>
          <p:cNvPicPr>
            <a:picLocks noChangeAspect="1"/>
          </p:cNvPicPr>
          <p:nvPr/>
        </p:nvPicPr>
        <p:blipFill>
          <a:blip r:embed="rId3"/>
          <a:stretch>
            <a:fillRect/>
          </a:stretch>
        </p:blipFill>
        <p:spPr>
          <a:xfrm>
            <a:off x="6485319" y="4010132"/>
            <a:ext cx="1675455" cy="1902953"/>
          </a:xfrm>
          <a:prstGeom prst="rect">
            <a:avLst/>
          </a:prstGeom>
        </p:spPr>
      </p:pic>
    </p:spTree>
    <p:extLst>
      <p:ext uri="{BB962C8B-B14F-4D97-AF65-F5344CB8AC3E}">
        <p14:creationId xmlns:p14="http://schemas.microsoft.com/office/powerpoint/2010/main" val="48393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96867" y="831035"/>
            <a:ext cx="8621669" cy="3337204"/>
          </a:xfrm>
        </p:spPr>
        <p:txBody>
          <a:bodyPr>
            <a:normAutofit/>
          </a:bodyPr>
          <a:lstStyle/>
          <a:p>
            <a:r>
              <a:rPr lang="en-US" dirty="0"/>
              <a:t>Recommended REMA configuration changes serve to:</a:t>
            </a:r>
          </a:p>
          <a:p>
            <a:pPr marL="666900" lvl="1" indent="-342900">
              <a:buFont typeface="+mj-lt"/>
              <a:buAutoNum type="arabicPeriod"/>
            </a:pPr>
            <a:r>
              <a:rPr lang="en-US" dirty="0"/>
              <a:t>Smooth estimates of subregion biomass and uncertainty that is reflective of primary assessment model estimates of biomass,</a:t>
            </a:r>
          </a:p>
          <a:p>
            <a:pPr marL="666900" lvl="1" indent="-342900">
              <a:buFont typeface="+mj-lt"/>
              <a:buAutoNum type="arabicPeriod"/>
            </a:pPr>
            <a:r>
              <a:rPr lang="en-US" dirty="0"/>
              <a:t>Provide apportionment estimates that do not result in drastic and improbable shifts in distribution that are inconsistent with our understanding of cod life history and movement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47</a:t>
            </a:fld>
            <a:endParaRPr lang="en-US" sz="1400" dirty="0"/>
          </a:p>
        </p:txBody>
      </p:sp>
      <p:pic>
        <p:nvPicPr>
          <p:cNvPr id="9" name="Picture 8">
            <a:extLst>
              <a:ext uri="{FF2B5EF4-FFF2-40B4-BE49-F238E27FC236}">
                <a16:creationId xmlns:a16="http://schemas.microsoft.com/office/drawing/2014/main" id="{8A7E7D08-CC13-4C54-993D-1B027B9D8AF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9097" y="3429000"/>
            <a:ext cx="2928206" cy="3218213"/>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9CADD56-EF35-4837-A175-E6DDD42BD82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9039" y="3429000"/>
            <a:ext cx="2977963" cy="32182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3121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73117" y="1971066"/>
            <a:ext cx="8621669" cy="3337204"/>
          </a:xfrm>
        </p:spPr>
        <p:txBody>
          <a:bodyPr>
            <a:normAutofit/>
          </a:bodyPr>
          <a:lstStyle/>
          <a:p>
            <a:r>
              <a:rPr lang="en-US" dirty="0"/>
              <a:t>Comparison among adopted BRDs from 2025, BRDs from status quo REMA model, and BRDs from recommended REMA model:</a:t>
            </a:r>
          </a:p>
          <a:p>
            <a:endParaRPr lang="en-US" dirty="0"/>
          </a:p>
          <a:p>
            <a:endParaRPr lang="en-US" dirty="0"/>
          </a:p>
          <a:p>
            <a:endParaRPr lang="en-US" dirty="0"/>
          </a:p>
          <a:p>
            <a:endParaRPr lang="en-US" dirty="0"/>
          </a:p>
          <a:p>
            <a:r>
              <a:rPr lang="en-US" dirty="0"/>
              <a:t>2-year projected BRDs from recommended REMA model</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graphicFrame>
        <p:nvGraphicFramePr>
          <p:cNvPr id="5" name="Table 4">
            <a:extLst>
              <a:ext uri="{FF2B5EF4-FFF2-40B4-BE49-F238E27FC236}">
                <a16:creationId xmlns:a16="http://schemas.microsoft.com/office/drawing/2014/main" id="{935D2BBA-0C0B-4724-8AE8-4CACA78ECC27}"/>
              </a:ext>
            </a:extLst>
          </p:cNvPr>
          <p:cNvGraphicFramePr>
            <a:graphicFrameLocks noGrp="1"/>
          </p:cNvGraphicFramePr>
          <p:nvPr>
            <p:extLst>
              <p:ext uri="{D42A27DB-BD31-4B8C-83A1-F6EECF244321}">
                <p14:modId xmlns:p14="http://schemas.microsoft.com/office/powerpoint/2010/main" val="4126874972"/>
              </p:ext>
            </p:extLst>
          </p:nvPr>
        </p:nvGraphicFramePr>
        <p:xfrm>
          <a:off x="2000250" y="3052928"/>
          <a:ext cx="5143500" cy="1173480"/>
        </p:xfrm>
        <a:graphic>
          <a:graphicData uri="http://schemas.openxmlformats.org/drawingml/2006/table">
            <a:tbl>
              <a:tblPr firstRow="1" firstCol="1" bandRow="1"/>
              <a:tblGrid>
                <a:gridCol w="1885950">
                  <a:extLst>
                    <a:ext uri="{9D8B030D-6E8A-4147-A177-3AD203B41FA5}">
                      <a16:colId xmlns:a16="http://schemas.microsoft.com/office/drawing/2014/main" val="2553583655"/>
                    </a:ext>
                  </a:extLst>
                </a:gridCol>
                <a:gridCol w="971550">
                  <a:extLst>
                    <a:ext uri="{9D8B030D-6E8A-4147-A177-3AD203B41FA5}">
                      <a16:colId xmlns:a16="http://schemas.microsoft.com/office/drawing/2014/main" val="485469871"/>
                    </a:ext>
                  </a:extLst>
                </a:gridCol>
                <a:gridCol w="628650">
                  <a:extLst>
                    <a:ext uri="{9D8B030D-6E8A-4147-A177-3AD203B41FA5}">
                      <a16:colId xmlns:a16="http://schemas.microsoft.com/office/drawing/2014/main" val="7221070"/>
                    </a:ext>
                  </a:extLst>
                </a:gridCol>
                <a:gridCol w="800100">
                  <a:extLst>
                    <a:ext uri="{9D8B030D-6E8A-4147-A177-3AD203B41FA5}">
                      <a16:colId xmlns:a16="http://schemas.microsoft.com/office/drawing/2014/main" val="459286127"/>
                    </a:ext>
                  </a:extLst>
                </a:gridCol>
                <a:gridCol w="857250">
                  <a:extLst>
                    <a:ext uri="{9D8B030D-6E8A-4147-A177-3AD203B41FA5}">
                      <a16:colId xmlns:a16="http://schemas.microsoft.com/office/drawing/2014/main" val="2883615447"/>
                    </a:ext>
                  </a:extLst>
                </a:gridCol>
              </a:tblGrid>
              <a:tr h="153670">
                <a:tc>
                  <a:txBody>
                    <a:bodyPr/>
                    <a:lstStyle/>
                    <a:p>
                      <a:endParaRPr lang="en-US" sz="1100">
                        <a:effectLst/>
                        <a:latin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Western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Central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Eastern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Total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7355016"/>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Previous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27.1%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63.8%</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9.1%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29306595"/>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2025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8,710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20,506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2,925</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32,141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39233519"/>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Status quo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75.1%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4.3%</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167047155"/>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2026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8,553</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31,182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1,785</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41,520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32317860"/>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Recommended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24.8%</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69.2%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3451508517"/>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2026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10,297</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28,732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2,491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rPr>
                        <a:t>41,520</a:t>
                      </a:r>
                      <a:endParaRPr lang="en-US" sz="11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854374"/>
                  </a:ext>
                </a:extLst>
              </a:tr>
            </a:tbl>
          </a:graphicData>
        </a:graphic>
      </p:graphicFrame>
      <p:graphicFrame>
        <p:nvGraphicFramePr>
          <p:cNvPr id="8" name="Table 7">
            <a:extLst>
              <a:ext uri="{FF2B5EF4-FFF2-40B4-BE49-F238E27FC236}">
                <a16:creationId xmlns:a16="http://schemas.microsoft.com/office/drawing/2014/main" id="{BC476A65-2008-4557-85BE-641331238818}"/>
              </a:ext>
            </a:extLst>
          </p:cNvPr>
          <p:cNvGraphicFramePr>
            <a:graphicFrameLocks noGrp="1"/>
          </p:cNvGraphicFramePr>
          <p:nvPr>
            <p:extLst>
              <p:ext uri="{D42A27DB-BD31-4B8C-83A1-F6EECF244321}">
                <p14:modId xmlns:p14="http://schemas.microsoft.com/office/powerpoint/2010/main" val="1302115452"/>
              </p:ext>
            </p:extLst>
          </p:nvPr>
        </p:nvGraphicFramePr>
        <p:xfrm>
          <a:off x="2402305" y="5112601"/>
          <a:ext cx="4318000" cy="736600"/>
        </p:xfrm>
        <a:graphic>
          <a:graphicData uri="http://schemas.openxmlformats.org/drawingml/2006/table">
            <a:tbl>
              <a:tblPr firstRow="1" firstCol="1" bandRow="1"/>
              <a:tblGrid>
                <a:gridCol w="1879600">
                  <a:extLst>
                    <a:ext uri="{9D8B030D-6E8A-4147-A177-3AD203B41FA5}">
                      <a16:colId xmlns:a16="http://schemas.microsoft.com/office/drawing/2014/main" val="696812346"/>
                    </a:ext>
                  </a:extLst>
                </a:gridCol>
                <a:gridCol w="609600">
                  <a:extLst>
                    <a:ext uri="{9D8B030D-6E8A-4147-A177-3AD203B41FA5}">
                      <a16:colId xmlns:a16="http://schemas.microsoft.com/office/drawing/2014/main" val="1262723487"/>
                    </a:ext>
                  </a:extLst>
                </a:gridCol>
                <a:gridCol w="609600">
                  <a:extLst>
                    <a:ext uri="{9D8B030D-6E8A-4147-A177-3AD203B41FA5}">
                      <a16:colId xmlns:a16="http://schemas.microsoft.com/office/drawing/2014/main" val="898996659"/>
                    </a:ext>
                  </a:extLst>
                </a:gridCol>
                <a:gridCol w="609600">
                  <a:extLst>
                    <a:ext uri="{9D8B030D-6E8A-4147-A177-3AD203B41FA5}">
                      <a16:colId xmlns:a16="http://schemas.microsoft.com/office/drawing/2014/main" val="1565614591"/>
                    </a:ext>
                  </a:extLst>
                </a:gridCol>
                <a:gridCol w="609600">
                  <a:extLst>
                    <a:ext uri="{9D8B030D-6E8A-4147-A177-3AD203B41FA5}">
                      <a16:colId xmlns:a16="http://schemas.microsoft.com/office/drawing/2014/main" val="3930235139"/>
                    </a:ext>
                  </a:extLst>
                </a:gridCol>
              </a:tblGrid>
              <a:tr h="184150">
                <a:tc>
                  <a:txBody>
                    <a:bodyPr/>
                    <a:lstStyle/>
                    <a:p>
                      <a:endParaRPr lang="en-US" sz="1100">
                        <a:effectLst/>
                        <a:latin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Western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Central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Eastern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Total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77270"/>
                  </a:ext>
                </a:extLst>
              </a:tr>
              <a:tr h="18415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Area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24.8%</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69.2%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7764513"/>
                  </a:ext>
                </a:extLst>
              </a:tr>
              <a:tr h="18415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2026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10,297</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28,732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2,491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41,520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3794066746"/>
                  </a:ext>
                </a:extLst>
              </a:tr>
              <a:tr h="18415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2027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7,987</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22,289</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1,933</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rPr>
                        <a:t>32,209</a:t>
                      </a:r>
                      <a:endParaRPr lang="en-US" sz="11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080958"/>
                  </a:ext>
                </a:extLst>
              </a:tr>
            </a:tbl>
          </a:graphicData>
        </a:graphic>
      </p:graphicFrame>
    </p:spTree>
    <p:extLst>
      <p:ext uri="{BB962C8B-B14F-4D97-AF65-F5344CB8AC3E}">
        <p14:creationId xmlns:p14="http://schemas.microsoft.com/office/powerpoint/2010/main" val="2844726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a:t>Questions?</a:t>
            </a:r>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overview</a:t>
            </a:r>
          </a:p>
        </p:txBody>
      </p:sp>
      <p:graphicFrame>
        <p:nvGraphicFramePr>
          <p:cNvPr id="2" name="Table 1"/>
          <p:cNvGraphicFramePr>
            <a:graphicFrameLocks noGrp="1"/>
          </p:cNvGraphicFramePr>
          <p:nvPr>
            <p:extLst>
              <p:ext uri="{D42A27DB-BD31-4B8C-83A1-F6EECF244321}">
                <p14:modId xmlns:p14="http://schemas.microsoft.com/office/powerpoint/2010/main" val="3978961325"/>
              </p:ext>
            </p:extLst>
          </p:nvPr>
        </p:nvGraphicFramePr>
        <p:xfrm>
          <a:off x="195142" y="1633905"/>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dirty="0">
                          <a:effectLst/>
                          <a:latin typeface="Arial" panose="020B0604020202020204" pitchFamily="34" charset="0"/>
                          <a:cs typeface="Arial" panose="020B0604020202020204" pitchFamily="34" charset="0"/>
                        </a:rPr>
                        <a:t>New Data</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ea typeface="+mn-ea"/>
                          <a:cs typeface="Arial" panose="020B0604020202020204" pitchFamily="34" charset="0"/>
                        </a:rPr>
                        <a:t>2024,</a:t>
                      </a:r>
                      <a:r>
                        <a:rPr lang="en-US" sz="1800" b="1" baseline="0" dirty="0">
                          <a:effectLst/>
                          <a:latin typeface="Arial" panose="020B0604020202020204" pitchFamily="34" charset="0"/>
                          <a:ea typeface="+mn-ea"/>
                          <a:cs typeface="Arial" panose="020B0604020202020204" pitchFamily="34" charset="0"/>
                        </a:rPr>
                        <a:t> 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length composition, 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ea typeface="+mn-ea"/>
                          <a:cs typeface="Arial" panose="020B0604020202020204" pitchFamily="34" charset="0"/>
                        </a:rPr>
                        <a:t>2024,</a:t>
                      </a:r>
                      <a:r>
                        <a:rPr lang="en-US" sz="1800" b="1" baseline="0" dirty="0">
                          <a:effectLst/>
                          <a:latin typeface="Arial" panose="020B0604020202020204" pitchFamily="34" charset="0"/>
                          <a:ea typeface="+mn-ea"/>
                          <a:cs typeface="Arial" panose="020B0604020202020204" pitchFamily="34" charset="0"/>
                        </a:rPr>
                        <a:t> 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AFSC bottom trawl survey abundance</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effectLst/>
                          <a:latin typeface="Arial" panose="020B0604020202020204" pitchFamily="34" charset="0"/>
                          <a:cs typeface="Arial" panose="020B0604020202020204" pitchFamily="34" charset="0"/>
                        </a:rPr>
                        <a:t>GOA AFSC bottom trawl survey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86646839"/>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AFSC longline survey Relative Population Numbers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69494096"/>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effectLst/>
                          <a:latin typeface="Arial" panose="020B0604020202020204" pitchFamily="34" charset="0"/>
                          <a:cs typeface="Arial" panose="020B0604020202020204" pitchFamily="34" charset="0"/>
                        </a:rPr>
                        <a:t>GOA AFSC longline survey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92601442"/>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5</a:t>
            </a:fld>
            <a:endParaRPr lang="en-US" sz="1400" dirty="0"/>
          </a:p>
        </p:txBody>
      </p:sp>
      <p:pic>
        <p:nvPicPr>
          <p:cNvPr id="8" name="Picture 7">
            <a:extLst>
              <a:ext uri="{FF2B5EF4-FFF2-40B4-BE49-F238E27FC236}">
                <a16:creationId xmlns:a16="http://schemas.microsoft.com/office/drawing/2014/main" id="{C879AC0E-129D-4FA6-9C81-DEE93B818D0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7319" y="1635142"/>
            <a:ext cx="3846113" cy="411356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8972" y="1902686"/>
            <a:ext cx="4055265" cy="1310845"/>
          </a:xfrm>
        </p:spPr>
        <p:txBody>
          <a:bodyPr>
            <a:noAutofit/>
          </a:bodyPr>
          <a:lstStyle/>
          <a:p>
            <a:r>
              <a:rPr lang="en-US" sz="2100" dirty="0"/>
              <a:t>Pot majority &gt; LL &gt; Trawl</a:t>
            </a:r>
          </a:p>
          <a:p>
            <a:r>
              <a:rPr lang="en-US" sz="2100" dirty="0"/>
              <a:t>Nothing inconsistent in cumulative catch to previous years</a:t>
            </a:r>
          </a:p>
          <a:p>
            <a:r>
              <a:rPr lang="en-US" sz="2100" dirty="0"/>
              <a:t>Catch through Dec 8, 2025</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Catch</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6</a:t>
            </a:fld>
            <a:endParaRPr lang="en-US" sz="1400" dirty="0"/>
          </a:p>
        </p:txBody>
      </p:sp>
      <p:pic>
        <p:nvPicPr>
          <p:cNvPr id="8" name="Picture 7">
            <a:extLst>
              <a:ext uri="{FF2B5EF4-FFF2-40B4-BE49-F238E27FC236}">
                <a16:creationId xmlns:a16="http://schemas.microsoft.com/office/drawing/2014/main" id="{4BA18310-7865-4C48-B12D-DEA4F3972B4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768" y="3699164"/>
            <a:ext cx="3815675" cy="2965862"/>
          </a:xfrm>
          <a:prstGeom prst="rect">
            <a:avLst/>
          </a:prstGeom>
          <a:noFill/>
          <a:ln>
            <a:noFill/>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E17825C7-080E-4CD9-980C-907A17517D8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4192" y="2006930"/>
            <a:ext cx="4248397" cy="465809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1871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a:t>2025 distribution similar to previous catch distribution</a:t>
            </a:r>
          </a:p>
          <a:p>
            <a:r>
              <a:rPr lang="en-US" sz="2100" dirty="0"/>
              <a:t>For how much relative catch is taken by pot, small # observed hauls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Catch distribution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a:t>
            </a:fld>
            <a:endParaRPr lang="en-US" sz="1400" dirty="0"/>
          </a:p>
        </p:txBody>
      </p:sp>
      <p:pic>
        <p:nvPicPr>
          <p:cNvPr id="10" name="Picture 9" descr="C:\AA - PH Stuff\Asmnts\goa_pcod\2024\output\safe_plots\maps\2024 Pcod_EM_Obs_Catch.jpg"/>
          <p:cNvPicPr/>
          <p:nvPr/>
        </p:nvPicPr>
        <p:blipFill rotWithShape="1">
          <a:blip r:embed="rId3" cstate="print">
            <a:extLst>
              <a:ext uri="{28A0092B-C50C-407E-A947-70E740481C1C}">
                <a14:useLocalDpi xmlns:a14="http://schemas.microsoft.com/office/drawing/2010/main" val="0"/>
              </a:ext>
            </a:extLst>
          </a:blip>
          <a:srcRect l="2876" r="15350" b="2688"/>
          <a:stretch/>
        </p:blipFill>
        <p:spPr bwMode="auto">
          <a:xfrm>
            <a:off x="878220" y="2467202"/>
            <a:ext cx="3521150" cy="3369227"/>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6BEDDCB-C5EE-4A94-9EAA-949E2C066266}"/>
              </a:ext>
            </a:extLst>
          </p:cNvPr>
          <p:cNvPicPr/>
          <p:nvPr/>
        </p:nvPicPr>
        <p:blipFill rotWithShape="1">
          <a:blip r:embed="rId4" cstate="print">
            <a:extLst>
              <a:ext uri="{28A0092B-C50C-407E-A947-70E740481C1C}">
                <a14:useLocalDpi xmlns:a14="http://schemas.microsoft.com/office/drawing/2010/main" val="0"/>
              </a:ext>
            </a:extLst>
          </a:blip>
          <a:srcRect l="4308" r="15446" b="3787"/>
          <a:stretch/>
        </p:blipFill>
        <p:spPr bwMode="auto">
          <a:xfrm>
            <a:off x="4678180" y="2467202"/>
            <a:ext cx="3513014" cy="3369227"/>
          </a:xfrm>
          <a:prstGeom prst="rect">
            <a:avLst/>
          </a:prstGeom>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0356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417053"/>
            <a:ext cx="8224252" cy="906903"/>
          </a:xfrm>
        </p:spPr>
        <p:txBody>
          <a:bodyPr>
            <a:normAutofit/>
          </a:bodyPr>
          <a:lstStyle/>
          <a:p>
            <a:r>
              <a:rPr lang="en-US" dirty="0"/>
              <a:t>In general, mean length in 2024 similar to that in previous 4 or so years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8" y="687474"/>
            <a:ext cx="8224254" cy="630049"/>
          </a:xfrm>
        </p:spPr>
        <p:txBody>
          <a:bodyPr/>
          <a:lstStyle/>
          <a:p>
            <a:pPr algn="ctr"/>
            <a:r>
              <a:rPr lang="en-US" dirty="0"/>
              <a:t>Data – length comps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a:t>
            </a:fld>
            <a:endParaRPr lang="en-US" sz="1400" dirty="0"/>
          </a:p>
        </p:txBody>
      </p:sp>
      <p:pic>
        <p:nvPicPr>
          <p:cNvPr id="7" name="Picture 6">
            <a:extLst>
              <a:ext uri="{FF2B5EF4-FFF2-40B4-BE49-F238E27FC236}">
                <a16:creationId xmlns:a16="http://schemas.microsoft.com/office/drawing/2014/main" id="{AABE9D67-6E0A-44FB-A5B1-82A8AD3324B1}"/>
              </a:ext>
            </a:extLst>
          </p:cNvPr>
          <p:cNvPicPr>
            <a:picLocks noChangeAspect="1"/>
          </p:cNvPicPr>
          <p:nvPr/>
        </p:nvPicPr>
        <p:blipFill>
          <a:blip r:embed="rId3"/>
          <a:stretch>
            <a:fillRect/>
          </a:stretch>
        </p:blipFill>
        <p:spPr>
          <a:xfrm>
            <a:off x="2478811" y="2125683"/>
            <a:ext cx="4186378" cy="450840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5C9236-6969-4530-A260-1B0B3E673A00}"/>
              </a:ext>
            </a:extLst>
          </p:cNvPr>
          <p:cNvPicPr>
            <a:picLocks noChangeAspect="1"/>
          </p:cNvPicPr>
          <p:nvPr/>
        </p:nvPicPr>
        <p:blipFill>
          <a:blip r:embed="rId2"/>
          <a:stretch>
            <a:fillRect/>
          </a:stretch>
        </p:blipFill>
        <p:spPr>
          <a:xfrm>
            <a:off x="104077" y="1759732"/>
            <a:ext cx="5049830" cy="4272933"/>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52274" y="4523828"/>
            <a:ext cx="926564" cy="544814"/>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+49.6%</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9</a:t>
            </a:fld>
            <a:endParaRPr lang="en-US" sz="1400" dirty="0"/>
          </a:p>
        </p:txBody>
      </p:sp>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561305" y="2774827"/>
            <a:ext cx="763974" cy="544814"/>
          </a:xfrm>
          <a:noFill/>
          <a:ln>
            <a:noFill/>
          </a:ln>
          <a:effectLst>
            <a:outerShdw blurRad="63500" sx="102000" sy="102000" algn="ctr" rotWithShape="0">
              <a:prstClr val="black">
                <a:alpha val="40000"/>
              </a:prstClr>
            </a:outerShdw>
          </a:effectLst>
        </p:spPr>
        <p:txBody>
          <a:bodyPr>
            <a:normAutofit/>
          </a:bodyPr>
          <a:lstStyle/>
          <a:p>
            <a:pPr marL="0" indent="0">
              <a:buNone/>
            </a:pPr>
            <a:r>
              <a:rPr lang="en-US" b="1" dirty="0">
                <a:solidFill>
                  <a:srgbClr val="C00000"/>
                </a:solidFill>
              </a:rPr>
              <a:t>-5%</a:t>
            </a:r>
          </a:p>
        </p:txBody>
      </p:sp>
      <p:pic>
        <p:nvPicPr>
          <p:cNvPr id="12" name="Picture 11">
            <a:extLst>
              <a:ext uri="{FF2B5EF4-FFF2-40B4-BE49-F238E27FC236}">
                <a16:creationId xmlns:a16="http://schemas.microsoft.com/office/drawing/2014/main" id="{42E7E54D-7A4D-4BF0-B4E6-44C1FEB7AF31}"/>
              </a:ext>
            </a:extLst>
          </p:cNvPr>
          <p:cNvPicPr/>
          <p:nvPr/>
        </p:nvPicPr>
        <p:blipFill rotWithShape="1">
          <a:blip r:embed="rId4" cstate="print">
            <a:extLst>
              <a:ext uri="{28A0092B-C50C-407E-A947-70E740481C1C}">
                <a14:useLocalDpi xmlns:a14="http://schemas.microsoft.com/office/drawing/2010/main" val="0"/>
              </a:ext>
            </a:extLst>
          </a:blip>
          <a:srcRect l="3693" t="-3186" r="14831" b="3186"/>
          <a:stretch/>
        </p:blipFill>
        <p:spPr bwMode="auto">
          <a:xfrm>
            <a:off x="5516667" y="3636818"/>
            <a:ext cx="3090252" cy="3113163"/>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1BB2A4FB-BA3E-4137-B776-0D1279796D32}"/>
              </a:ext>
            </a:extLst>
          </p:cNvPr>
          <p:cNvPicPr/>
          <p:nvPr/>
        </p:nvPicPr>
        <p:blipFill rotWithShape="1">
          <a:blip r:embed="rId5" cstate="print">
            <a:extLst>
              <a:ext uri="{28A0092B-C50C-407E-A947-70E740481C1C}">
                <a14:useLocalDpi xmlns:a14="http://schemas.microsoft.com/office/drawing/2010/main" val="0"/>
              </a:ext>
            </a:extLst>
          </a:blip>
          <a:srcRect l="6893" t="3983" r="6584" b="17316"/>
          <a:stretch/>
        </p:blipFill>
        <p:spPr bwMode="auto">
          <a:xfrm>
            <a:off x="5615671" y="1633728"/>
            <a:ext cx="2892243" cy="1956999"/>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0938435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21419</TotalTime>
  <Words>2866</Words>
  <Application>Microsoft Office PowerPoint</Application>
  <PresentationFormat>On-screen Show (4:3)</PresentationFormat>
  <Paragraphs>475</Paragraphs>
  <Slides>49</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7" baseType="lpstr">
      <vt:lpstr>Arial</vt:lpstr>
      <vt:lpstr>Calibri</vt:lpstr>
      <vt:lpstr>Gill Sans</vt:lpstr>
      <vt:lpstr>Gill Sans MT</vt:lpstr>
      <vt:lpstr>Times New Roman</vt:lpstr>
      <vt:lpstr>Wingdings 2</vt:lpstr>
      <vt:lpstr>Dividend</vt:lpstr>
      <vt:lpstr>Document</vt:lpstr>
      <vt:lpstr>Goa pacific cod</vt:lpstr>
      <vt:lpstr>Assessment overview</vt:lpstr>
      <vt:lpstr>Operational Update assessment</vt:lpstr>
      <vt:lpstr>Assessment evaluation Outline</vt:lpstr>
      <vt:lpstr>Data overview</vt:lpstr>
      <vt:lpstr>Data - Catch</vt:lpstr>
      <vt:lpstr>Data – Catch distribution</vt:lpstr>
      <vt:lpstr>Data – length comps</vt:lpstr>
      <vt:lpstr>Data – afsc surveys</vt:lpstr>
      <vt:lpstr>Data – afsc surveys</vt:lpstr>
      <vt:lpstr>Data – afsc surveys</vt:lpstr>
      <vt:lpstr>Data – afsc surveys</vt:lpstr>
      <vt:lpstr>Data – afsc surveys</vt:lpstr>
      <vt:lpstr>Data – afsc surveys</vt:lpstr>
      <vt:lpstr>Data – afsc surveys</vt:lpstr>
      <vt:lpstr>Surveys – Env data</vt:lpstr>
      <vt:lpstr>Data – auxiliary information</vt:lpstr>
      <vt:lpstr>Data – auxiliary information</vt:lpstr>
      <vt:lpstr>PowerPoint Presentation</vt:lpstr>
      <vt:lpstr>Data – summary</vt:lpstr>
      <vt:lpstr>results</vt:lpstr>
      <vt:lpstr>Results: data fits</vt:lpstr>
      <vt:lpstr>Results: data fits</vt:lpstr>
      <vt:lpstr>Results: data fits</vt:lpstr>
      <vt:lpstr>PowerPoint Presentation</vt:lpstr>
      <vt:lpstr>PowerPoint Presentation</vt:lpstr>
      <vt:lpstr>PowerPoint Presentation</vt:lpstr>
      <vt:lpstr>Results: recruitment estimates</vt:lpstr>
      <vt:lpstr>Results: biomass</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ABC/OFL recommendations</vt:lpstr>
      <vt:lpstr>apportionment</vt:lpstr>
      <vt:lpstr>apportionment</vt:lpstr>
      <vt:lpstr>apportionment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280</cp:revision>
  <dcterms:created xsi:type="dcterms:W3CDTF">2020-09-17T00:42:38Z</dcterms:created>
  <dcterms:modified xsi:type="dcterms:W3CDTF">2026-01-16T20:17:14Z</dcterms:modified>
</cp:coreProperties>
</file>